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handoutMasterIdLst>
    <p:handoutMasterId r:id="rId12"/>
  </p:handoutMasterIdLst>
  <p:sldIdLst>
    <p:sldId id="256" r:id="rId2"/>
    <p:sldId id="257" r:id="rId3"/>
    <p:sldId id="258" r:id="rId4"/>
    <p:sldId id="260" r:id="rId5"/>
    <p:sldId id="261" r:id="rId6"/>
    <p:sldId id="273" r:id="rId7"/>
    <p:sldId id="272" r:id="rId8"/>
    <p:sldId id="274" r:id="rId9"/>
    <p:sldId id="270" r:id="rId10"/>
  </p:sldIdLst>
  <p:sldSz cx="6858000" cy="9906000" type="A4"/>
  <p:notesSz cx="6888163" cy="100203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66" userDrawn="1">
          <p15:clr>
            <a:srgbClr val="A4A3A4"/>
          </p15:clr>
        </p15:guide>
        <p15:guide id="2" pos="3974" userDrawn="1">
          <p15:clr>
            <a:srgbClr val="A4A3A4"/>
          </p15:clr>
        </p15:guide>
        <p15:guide id="3" pos="346" userDrawn="1">
          <p15:clr>
            <a:srgbClr val="A4A3A4"/>
          </p15:clr>
        </p15:guide>
        <p15:guide id="4" orient="horz" pos="185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8E9"/>
    <a:srgbClr val="D7D8DA"/>
    <a:srgbClr val="118FB8"/>
    <a:srgbClr val="19254F"/>
    <a:srgbClr val="CDCDCD"/>
    <a:srgbClr val="DBDCDE"/>
    <a:srgbClr val="2E6CA4"/>
    <a:srgbClr val="324B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0" autoAdjust="0"/>
    <p:restoredTop sz="94660"/>
  </p:normalViewPr>
  <p:slideViewPr>
    <p:cSldViewPr snapToGrid="0">
      <p:cViewPr>
        <p:scale>
          <a:sx n="80" d="100"/>
          <a:sy n="80" d="100"/>
        </p:scale>
        <p:origin x="1542" y="60"/>
      </p:cViewPr>
      <p:guideLst>
        <p:guide orient="horz" pos="466"/>
        <p:guide pos="3974"/>
        <p:guide pos="346"/>
        <p:guide orient="horz" pos="1850"/>
      </p:guideLst>
    </p:cSldViewPr>
  </p:slideViewPr>
  <p:notesTextViewPr>
    <p:cViewPr>
      <p:scale>
        <a:sx n="3" d="2"/>
        <a:sy n="3" d="2"/>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C39C77-1A48-6877-7586-EA2F6989DCE9}"/>
              </a:ext>
            </a:extLst>
          </p:cNvPr>
          <p:cNvSpPr>
            <a:spLocks noGrp="1"/>
          </p:cNvSpPr>
          <p:nvPr>
            <p:ph type="hdr" sz="quarter"/>
          </p:nvPr>
        </p:nvSpPr>
        <p:spPr>
          <a:xfrm>
            <a:off x="0" y="0"/>
            <a:ext cx="2984500" cy="501650"/>
          </a:xfrm>
          <a:prstGeom prst="rect">
            <a:avLst/>
          </a:prstGeom>
        </p:spPr>
        <p:txBody>
          <a:bodyPr vert="horz" lIns="91440" tIns="45720" rIns="91440" bIns="45720" rtlCol="0"/>
          <a:lstStyle>
            <a:lvl1pPr algn="l">
              <a:defRPr sz="1200"/>
            </a:lvl1pPr>
          </a:lstStyle>
          <a:p>
            <a:endParaRPr lang="id-ID"/>
          </a:p>
        </p:txBody>
      </p:sp>
      <p:sp>
        <p:nvSpPr>
          <p:cNvPr id="3" name="Date Placeholder 2">
            <a:extLst>
              <a:ext uri="{FF2B5EF4-FFF2-40B4-BE49-F238E27FC236}">
                <a16:creationId xmlns:a16="http://schemas.microsoft.com/office/drawing/2014/main" id="{41464139-2092-CB16-520A-94678DBD925B}"/>
              </a:ext>
            </a:extLst>
          </p:cNvPr>
          <p:cNvSpPr>
            <a:spLocks noGrp="1"/>
          </p:cNvSpPr>
          <p:nvPr>
            <p:ph type="dt" sz="quarter" idx="1"/>
          </p:nvPr>
        </p:nvSpPr>
        <p:spPr>
          <a:xfrm>
            <a:off x="3902075" y="0"/>
            <a:ext cx="2984500" cy="501650"/>
          </a:xfrm>
          <a:prstGeom prst="rect">
            <a:avLst/>
          </a:prstGeom>
        </p:spPr>
        <p:txBody>
          <a:bodyPr vert="horz" lIns="91440" tIns="45720" rIns="91440" bIns="45720" rtlCol="0"/>
          <a:lstStyle>
            <a:lvl1pPr algn="r">
              <a:defRPr sz="1200"/>
            </a:lvl1pPr>
          </a:lstStyle>
          <a:p>
            <a:fld id="{5A870068-E0EB-4636-8B14-DAF18C43DB95}" type="datetimeFigureOut">
              <a:rPr lang="id-ID" smtClean="0"/>
              <a:t>16/08/2024</a:t>
            </a:fld>
            <a:endParaRPr lang="id-ID"/>
          </a:p>
        </p:txBody>
      </p:sp>
      <p:sp>
        <p:nvSpPr>
          <p:cNvPr id="4" name="Footer Placeholder 3">
            <a:extLst>
              <a:ext uri="{FF2B5EF4-FFF2-40B4-BE49-F238E27FC236}">
                <a16:creationId xmlns:a16="http://schemas.microsoft.com/office/drawing/2014/main" id="{EE67A92B-C50B-4E0B-4786-AE1BFD819441}"/>
              </a:ext>
            </a:extLst>
          </p:cNvPr>
          <p:cNvSpPr>
            <a:spLocks noGrp="1"/>
          </p:cNvSpPr>
          <p:nvPr>
            <p:ph type="ftr" sz="quarter" idx="2"/>
          </p:nvPr>
        </p:nvSpPr>
        <p:spPr>
          <a:xfrm>
            <a:off x="0" y="9518650"/>
            <a:ext cx="2984500" cy="501650"/>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a:extLst>
              <a:ext uri="{FF2B5EF4-FFF2-40B4-BE49-F238E27FC236}">
                <a16:creationId xmlns:a16="http://schemas.microsoft.com/office/drawing/2014/main" id="{E8094BCE-20DB-4613-EA4F-8EDB4BEEE81F}"/>
              </a:ext>
            </a:extLst>
          </p:cNvPr>
          <p:cNvSpPr>
            <a:spLocks noGrp="1"/>
          </p:cNvSpPr>
          <p:nvPr>
            <p:ph type="sldNum" sz="quarter" idx="3"/>
          </p:nvPr>
        </p:nvSpPr>
        <p:spPr>
          <a:xfrm>
            <a:off x="3902075" y="9518650"/>
            <a:ext cx="2984500" cy="501650"/>
          </a:xfrm>
          <a:prstGeom prst="rect">
            <a:avLst/>
          </a:prstGeom>
        </p:spPr>
        <p:txBody>
          <a:bodyPr vert="horz" lIns="91440" tIns="45720" rIns="91440" bIns="45720" rtlCol="0" anchor="b"/>
          <a:lstStyle>
            <a:lvl1pPr algn="r">
              <a:defRPr sz="1200"/>
            </a:lvl1pPr>
          </a:lstStyle>
          <a:p>
            <a:fld id="{64A5C08C-3EF0-4869-BA9A-6873374E6E17}" type="slidenum">
              <a:rPr lang="id-ID" smtClean="0"/>
              <a:t>‹#›</a:t>
            </a:fld>
            <a:endParaRPr lang="id-ID"/>
          </a:p>
        </p:txBody>
      </p:sp>
    </p:spTree>
    <p:extLst>
      <p:ext uri="{BB962C8B-B14F-4D97-AF65-F5344CB8AC3E}">
        <p14:creationId xmlns:p14="http://schemas.microsoft.com/office/powerpoint/2010/main" val="1629290341"/>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image1.jpg>
</file>

<file path=ppt/media/image10.png>
</file>

<file path=ppt/media/image11.png>
</file>

<file path=ppt/media/image12.jpeg>
</file>

<file path=ppt/media/image13.JPG>
</file>

<file path=ppt/media/image14.jpeg>
</file>

<file path=ppt/media/image15.jpg>
</file>

<file path=ppt/media/image16.jpg>
</file>

<file path=ppt/media/image17.jpeg>
</file>

<file path=ppt/media/image18.jpeg>
</file>

<file path=ppt/media/image19.jpeg>
</file>

<file path=ppt/media/image2.png>
</file>

<file path=ppt/media/image20.jpg>
</file>

<file path=ppt/media/image21.png>
</file>

<file path=ppt/media/image22.jpe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871" cy="502755"/>
          </a:xfrm>
          <a:prstGeom prst="rect">
            <a:avLst/>
          </a:prstGeom>
        </p:spPr>
        <p:txBody>
          <a:bodyPr vert="horz" lIns="96616" tIns="48308" rIns="96616" bIns="48308" rtlCol="0"/>
          <a:lstStyle>
            <a:lvl1pPr algn="l">
              <a:defRPr sz="1300"/>
            </a:lvl1pPr>
          </a:lstStyle>
          <a:p>
            <a:endParaRPr lang="id-ID"/>
          </a:p>
        </p:txBody>
      </p:sp>
      <p:sp>
        <p:nvSpPr>
          <p:cNvPr id="3" name="Date Placeholder 2"/>
          <p:cNvSpPr>
            <a:spLocks noGrp="1"/>
          </p:cNvSpPr>
          <p:nvPr>
            <p:ph type="dt" idx="1"/>
          </p:nvPr>
        </p:nvSpPr>
        <p:spPr>
          <a:xfrm>
            <a:off x="3901698" y="0"/>
            <a:ext cx="2984871" cy="502755"/>
          </a:xfrm>
          <a:prstGeom prst="rect">
            <a:avLst/>
          </a:prstGeom>
        </p:spPr>
        <p:txBody>
          <a:bodyPr vert="horz" lIns="96616" tIns="48308" rIns="96616" bIns="48308" rtlCol="0"/>
          <a:lstStyle>
            <a:lvl1pPr algn="r">
              <a:defRPr sz="1300"/>
            </a:lvl1pPr>
          </a:lstStyle>
          <a:p>
            <a:fld id="{5CEDAC2A-9F9A-46A8-85C1-10B83EBC60EF}" type="datetimeFigureOut">
              <a:rPr lang="id-ID" smtClean="0"/>
              <a:t>16/08/2024</a:t>
            </a:fld>
            <a:endParaRPr lang="id-ID"/>
          </a:p>
        </p:txBody>
      </p:sp>
      <p:sp>
        <p:nvSpPr>
          <p:cNvPr id="4" name="Slide Image Placeholder 3"/>
          <p:cNvSpPr>
            <a:spLocks noGrp="1" noRot="1" noChangeAspect="1"/>
          </p:cNvSpPr>
          <p:nvPr>
            <p:ph type="sldImg" idx="2"/>
          </p:nvPr>
        </p:nvSpPr>
        <p:spPr>
          <a:xfrm>
            <a:off x="2274888" y="1252538"/>
            <a:ext cx="2338387" cy="3381375"/>
          </a:xfrm>
          <a:prstGeom prst="rect">
            <a:avLst/>
          </a:prstGeom>
          <a:noFill/>
          <a:ln w="12700">
            <a:solidFill>
              <a:prstClr val="black"/>
            </a:solidFill>
          </a:ln>
        </p:spPr>
        <p:txBody>
          <a:bodyPr vert="horz" lIns="96616" tIns="48308" rIns="96616" bIns="48308" rtlCol="0" anchor="ctr"/>
          <a:lstStyle/>
          <a:p>
            <a:endParaRPr lang="id-ID"/>
          </a:p>
        </p:txBody>
      </p:sp>
      <p:sp>
        <p:nvSpPr>
          <p:cNvPr id="5" name="Notes Placeholder 4"/>
          <p:cNvSpPr>
            <a:spLocks noGrp="1"/>
          </p:cNvSpPr>
          <p:nvPr>
            <p:ph type="body" sz="quarter" idx="3"/>
          </p:nvPr>
        </p:nvSpPr>
        <p:spPr>
          <a:xfrm>
            <a:off x="688817" y="4822269"/>
            <a:ext cx="5510530" cy="3945493"/>
          </a:xfrm>
          <a:prstGeom prst="rect">
            <a:avLst/>
          </a:prstGeom>
        </p:spPr>
        <p:txBody>
          <a:bodyPr vert="horz" lIns="96616" tIns="48308" rIns="96616" bIns="48308"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9517547"/>
            <a:ext cx="2984871" cy="502754"/>
          </a:xfrm>
          <a:prstGeom prst="rect">
            <a:avLst/>
          </a:prstGeom>
        </p:spPr>
        <p:txBody>
          <a:bodyPr vert="horz" lIns="96616" tIns="48308" rIns="96616" bIns="48308" rtlCol="0" anchor="b"/>
          <a:lstStyle>
            <a:lvl1pPr algn="l">
              <a:defRPr sz="1300"/>
            </a:lvl1pPr>
          </a:lstStyle>
          <a:p>
            <a:endParaRPr lang="id-ID"/>
          </a:p>
        </p:txBody>
      </p:sp>
      <p:sp>
        <p:nvSpPr>
          <p:cNvPr id="7" name="Slide Number Placeholder 6"/>
          <p:cNvSpPr>
            <a:spLocks noGrp="1"/>
          </p:cNvSpPr>
          <p:nvPr>
            <p:ph type="sldNum" sz="quarter" idx="5"/>
          </p:nvPr>
        </p:nvSpPr>
        <p:spPr>
          <a:xfrm>
            <a:off x="3901698" y="9517547"/>
            <a:ext cx="2984871" cy="502754"/>
          </a:xfrm>
          <a:prstGeom prst="rect">
            <a:avLst/>
          </a:prstGeom>
        </p:spPr>
        <p:txBody>
          <a:bodyPr vert="horz" lIns="96616" tIns="48308" rIns="96616" bIns="48308" rtlCol="0" anchor="b"/>
          <a:lstStyle>
            <a:lvl1pPr algn="r">
              <a:defRPr sz="1300"/>
            </a:lvl1pPr>
          </a:lstStyle>
          <a:p>
            <a:fld id="{9D0D7F95-4158-4459-A54A-22EE52E09B00}" type="slidenum">
              <a:rPr lang="id-ID" smtClean="0"/>
              <a:t>‹#›</a:t>
            </a:fld>
            <a:endParaRPr lang="id-ID"/>
          </a:p>
        </p:txBody>
      </p:sp>
    </p:spTree>
    <p:extLst>
      <p:ext uri="{BB962C8B-B14F-4D97-AF65-F5344CB8AC3E}">
        <p14:creationId xmlns:p14="http://schemas.microsoft.com/office/powerpoint/2010/main" val="1144936996"/>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dirty="0"/>
          </a:p>
        </p:txBody>
      </p:sp>
    </p:spTree>
    <p:extLst>
      <p:ext uri="{BB962C8B-B14F-4D97-AF65-F5344CB8AC3E}">
        <p14:creationId xmlns:p14="http://schemas.microsoft.com/office/powerpoint/2010/main" val="2740290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36A039F-404F-4D2F-8FCD-87C1AE3DE64F}" type="datetime1">
              <a:rPr lang="en-US" smtClean="0"/>
              <a:t>8/16/2024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83DBD1-B585-4984-8FDD-21318E12AD24}" type="slidenum">
              <a:rPr lang="en-US" smtClean="0"/>
              <a:t>‹#›</a:t>
            </a:fld>
            <a:endParaRPr lang="en-US"/>
          </a:p>
        </p:txBody>
      </p:sp>
    </p:spTree>
    <p:extLst>
      <p:ext uri="{BB962C8B-B14F-4D97-AF65-F5344CB8AC3E}">
        <p14:creationId xmlns:p14="http://schemas.microsoft.com/office/powerpoint/2010/main" val="3615988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032BD9-F2F9-4E5F-A368-BC163B782477}" type="datetime1">
              <a:rPr lang="en-US" smtClean="0"/>
              <a:t>8/16/2024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83DBD1-B585-4984-8FDD-21318E12AD24}" type="slidenum">
              <a:rPr lang="en-US" smtClean="0"/>
              <a:t>‹#›</a:t>
            </a:fld>
            <a:endParaRPr lang="en-US"/>
          </a:p>
        </p:txBody>
      </p:sp>
    </p:spTree>
    <p:extLst>
      <p:ext uri="{BB962C8B-B14F-4D97-AF65-F5344CB8AC3E}">
        <p14:creationId xmlns:p14="http://schemas.microsoft.com/office/powerpoint/2010/main" val="1307639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D40579-BF99-4326-8B7D-B2B3FE412049}" type="datetime1">
              <a:rPr lang="en-US" smtClean="0"/>
              <a:t>8/16/2024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83DBD1-B585-4984-8FDD-21318E12AD24}" type="slidenum">
              <a:rPr lang="en-US" smtClean="0"/>
              <a:t>‹#›</a:t>
            </a:fld>
            <a:endParaRPr lang="en-US"/>
          </a:p>
        </p:txBody>
      </p:sp>
    </p:spTree>
    <p:extLst>
      <p:ext uri="{BB962C8B-B14F-4D97-AF65-F5344CB8AC3E}">
        <p14:creationId xmlns:p14="http://schemas.microsoft.com/office/powerpoint/2010/main" val="2298102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977680-DD60-45C9-AF5E-B626A311A159}" type="datetime1">
              <a:rPr lang="en-US" smtClean="0"/>
              <a:t>8/16/2024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83DBD1-B585-4984-8FDD-21318E12AD24}" type="slidenum">
              <a:rPr lang="en-US" smtClean="0"/>
              <a:t>‹#›</a:t>
            </a:fld>
            <a:endParaRPr lang="en-US"/>
          </a:p>
        </p:txBody>
      </p:sp>
    </p:spTree>
    <p:extLst>
      <p:ext uri="{BB962C8B-B14F-4D97-AF65-F5344CB8AC3E}">
        <p14:creationId xmlns:p14="http://schemas.microsoft.com/office/powerpoint/2010/main" val="493789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921CCEF-A0D3-43F7-A4C8-18E7B098BE41}" type="datetime1">
              <a:rPr lang="en-US" smtClean="0"/>
              <a:t>8/16/2024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83DBD1-B585-4984-8FDD-21318E12AD24}" type="slidenum">
              <a:rPr lang="en-US" smtClean="0"/>
              <a:t>‹#›</a:t>
            </a:fld>
            <a:endParaRPr lang="en-US"/>
          </a:p>
        </p:txBody>
      </p:sp>
    </p:spTree>
    <p:extLst>
      <p:ext uri="{BB962C8B-B14F-4D97-AF65-F5344CB8AC3E}">
        <p14:creationId xmlns:p14="http://schemas.microsoft.com/office/powerpoint/2010/main" val="16108860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85010CA-7227-4104-8171-C3664A784F06}" type="datetime1">
              <a:rPr lang="en-US" smtClean="0"/>
              <a:t>8/16/2024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83DBD1-B585-4984-8FDD-21318E12AD24}" type="slidenum">
              <a:rPr lang="en-US" smtClean="0"/>
              <a:t>‹#›</a:t>
            </a:fld>
            <a:endParaRPr lang="en-US"/>
          </a:p>
        </p:txBody>
      </p:sp>
    </p:spTree>
    <p:extLst>
      <p:ext uri="{BB962C8B-B14F-4D97-AF65-F5344CB8AC3E}">
        <p14:creationId xmlns:p14="http://schemas.microsoft.com/office/powerpoint/2010/main" val="30153682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1817113-76BE-4579-AA31-01A9BA7C1880}" type="datetime1">
              <a:rPr lang="en-US" smtClean="0"/>
              <a:t>8/16/2024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83DBD1-B585-4984-8FDD-21318E12AD24}" type="slidenum">
              <a:rPr lang="en-US" smtClean="0"/>
              <a:t>‹#›</a:t>
            </a:fld>
            <a:endParaRPr lang="en-US"/>
          </a:p>
        </p:txBody>
      </p:sp>
    </p:spTree>
    <p:extLst>
      <p:ext uri="{BB962C8B-B14F-4D97-AF65-F5344CB8AC3E}">
        <p14:creationId xmlns:p14="http://schemas.microsoft.com/office/powerpoint/2010/main" val="2684360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EC418B-7F30-419C-A88C-F93459FB761A}" type="datetime1">
              <a:rPr lang="en-US" smtClean="0"/>
              <a:t>8/16/2024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83DBD1-B585-4984-8FDD-21318E12AD24}" type="slidenum">
              <a:rPr lang="en-US" smtClean="0"/>
              <a:t>‹#›</a:t>
            </a:fld>
            <a:endParaRPr lang="en-US"/>
          </a:p>
        </p:txBody>
      </p:sp>
    </p:spTree>
    <p:extLst>
      <p:ext uri="{BB962C8B-B14F-4D97-AF65-F5344CB8AC3E}">
        <p14:creationId xmlns:p14="http://schemas.microsoft.com/office/powerpoint/2010/main" val="935680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97B4FD-68FD-4753-AA98-D2DCF9F0E098}" type="datetime1">
              <a:rPr lang="en-US" smtClean="0"/>
              <a:t>8/16/2024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83DBD1-B585-4984-8FDD-21318E12AD24}" type="slidenum">
              <a:rPr lang="en-US" smtClean="0"/>
              <a:t>‹#›</a:t>
            </a:fld>
            <a:endParaRPr lang="en-US"/>
          </a:p>
        </p:txBody>
      </p:sp>
    </p:spTree>
    <p:extLst>
      <p:ext uri="{BB962C8B-B14F-4D97-AF65-F5344CB8AC3E}">
        <p14:creationId xmlns:p14="http://schemas.microsoft.com/office/powerpoint/2010/main" val="571340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6E3E8EF-75A3-4175-B939-38F24E151574}" type="datetime1">
              <a:rPr lang="en-US" smtClean="0"/>
              <a:t>8/16/2024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83DBD1-B585-4984-8FDD-21318E12AD24}" type="slidenum">
              <a:rPr lang="en-US" smtClean="0"/>
              <a:t>‹#›</a:t>
            </a:fld>
            <a:endParaRPr lang="en-US"/>
          </a:p>
        </p:txBody>
      </p:sp>
    </p:spTree>
    <p:extLst>
      <p:ext uri="{BB962C8B-B14F-4D97-AF65-F5344CB8AC3E}">
        <p14:creationId xmlns:p14="http://schemas.microsoft.com/office/powerpoint/2010/main" val="1869002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2F421261-5A3E-4520-B25D-D57458724C70}" type="datetime1">
              <a:rPr lang="en-US" smtClean="0"/>
              <a:t>8/16/2024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83DBD1-B585-4984-8FDD-21318E12AD24}" type="slidenum">
              <a:rPr lang="en-US" smtClean="0"/>
              <a:t>‹#›</a:t>
            </a:fld>
            <a:endParaRPr lang="en-US"/>
          </a:p>
        </p:txBody>
      </p:sp>
    </p:spTree>
    <p:extLst>
      <p:ext uri="{BB962C8B-B14F-4D97-AF65-F5344CB8AC3E}">
        <p14:creationId xmlns:p14="http://schemas.microsoft.com/office/powerpoint/2010/main" val="16508560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4A5FE9E7-97D0-4E92-B151-F1A5B61210C0}" type="datetime1">
              <a:rPr lang="en-US" smtClean="0"/>
              <a:t>8/16/2024</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3583DBD1-B585-4984-8FDD-21318E12AD24}" type="slidenum">
              <a:rPr lang="en-US" smtClean="0"/>
              <a:t>‹#›</a:t>
            </a:fld>
            <a:endParaRPr lang="en-US"/>
          </a:p>
        </p:txBody>
      </p:sp>
    </p:spTree>
    <p:extLst>
      <p:ext uri="{BB962C8B-B14F-4D97-AF65-F5344CB8AC3E}">
        <p14:creationId xmlns:p14="http://schemas.microsoft.com/office/powerpoint/2010/main" val="11934528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7" Type="http://schemas.openxmlformats.org/officeDocument/2006/relationships/image" Target="../media/image20.jpg"/><Relationship Id="rId2" Type="http://schemas.openxmlformats.org/officeDocument/2006/relationships/image" Target="../media/image15.jpg"/><Relationship Id="rId1" Type="http://schemas.openxmlformats.org/officeDocument/2006/relationships/slideLayout" Target="../slideLayouts/slideLayout2.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jpeg"/></Relationships>
</file>

<file path=ppt/slides/_rels/slide8.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2.jpeg"/><Relationship Id="rId7" Type="http://schemas.openxmlformats.org/officeDocument/2006/relationships/image" Target="../media/image25.jpeg"/><Relationship Id="rId2" Type="http://schemas.openxmlformats.org/officeDocument/2006/relationships/image" Target="../media/image21.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58000" r="-58000"/>
          </a:stretch>
        </a:blipFill>
        <a:effectLst/>
      </p:bgPr>
    </p:bg>
    <p:spTree>
      <p:nvGrpSpPr>
        <p:cNvPr id="1" name=""/>
        <p:cNvGrpSpPr/>
        <p:nvPr/>
      </p:nvGrpSpPr>
      <p:grpSpPr>
        <a:xfrm>
          <a:off x="0" y="0"/>
          <a:ext cx="0" cy="0"/>
          <a:chOff x="0" y="0"/>
          <a:chExt cx="0" cy="0"/>
        </a:xfrm>
      </p:grpSpPr>
      <p:sp>
        <p:nvSpPr>
          <p:cNvPr id="18" name="Freeform 17"/>
          <p:cNvSpPr/>
          <p:nvPr/>
        </p:nvSpPr>
        <p:spPr>
          <a:xfrm>
            <a:off x="1" y="931712"/>
            <a:ext cx="6292222" cy="6495602"/>
          </a:xfrm>
          <a:custGeom>
            <a:avLst/>
            <a:gdLst>
              <a:gd name="connsiteX0" fmla="*/ 0 w 6292222"/>
              <a:gd name="connsiteY0" fmla="*/ 0 h 6495602"/>
              <a:gd name="connsiteX1" fmla="*/ 6292222 w 6292222"/>
              <a:gd name="connsiteY1" fmla="*/ 6495602 h 6495602"/>
              <a:gd name="connsiteX2" fmla="*/ 0 w 6292222"/>
              <a:gd name="connsiteY2" fmla="*/ 4444062 h 6495602"/>
              <a:gd name="connsiteX3" fmla="*/ 0 w 6292222"/>
              <a:gd name="connsiteY3" fmla="*/ 0 h 6495602"/>
            </a:gdLst>
            <a:ahLst/>
            <a:cxnLst>
              <a:cxn ang="0">
                <a:pos x="connsiteX0" y="connsiteY0"/>
              </a:cxn>
              <a:cxn ang="0">
                <a:pos x="connsiteX1" y="connsiteY1"/>
              </a:cxn>
              <a:cxn ang="0">
                <a:pos x="connsiteX2" y="connsiteY2"/>
              </a:cxn>
              <a:cxn ang="0">
                <a:pos x="connsiteX3" y="connsiteY3"/>
              </a:cxn>
            </a:cxnLst>
            <a:rect l="l" t="t" r="r" b="b"/>
            <a:pathLst>
              <a:path w="6292222" h="6495602">
                <a:moveTo>
                  <a:pt x="0" y="0"/>
                </a:moveTo>
                <a:lnTo>
                  <a:pt x="6292222" y="6495602"/>
                </a:lnTo>
                <a:lnTo>
                  <a:pt x="0" y="4444062"/>
                </a:lnTo>
                <a:lnTo>
                  <a:pt x="0" y="0"/>
                </a:lnTo>
                <a:close/>
              </a:path>
            </a:pathLst>
          </a:custGeom>
          <a:solidFill>
            <a:srgbClr val="118F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15"/>
          <p:cNvSpPr/>
          <p:nvPr/>
        </p:nvSpPr>
        <p:spPr>
          <a:xfrm>
            <a:off x="-14460" y="5379644"/>
            <a:ext cx="6857999" cy="4530227"/>
          </a:xfrm>
          <a:custGeom>
            <a:avLst/>
            <a:gdLst>
              <a:gd name="connsiteX0" fmla="*/ 0 w 6857999"/>
              <a:gd name="connsiteY0" fmla="*/ 0 h 4530227"/>
              <a:gd name="connsiteX1" fmla="*/ 6292222 w 6857999"/>
              <a:gd name="connsiteY1" fmla="*/ 2051540 h 4530227"/>
              <a:gd name="connsiteX2" fmla="*/ 6857999 w 6857999"/>
              <a:gd name="connsiteY2" fmla="*/ 2635604 h 4530227"/>
              <a:gd name="connsiteX3" fmla="*/ 6857999 w 6857999"/>
              <a:gd name="connsiteY3" fmla="*/ 4530227 h 4530227"/>
              <a:gd name="connsiteX4" fmla="*/ 0 w 6857999"/>
              <a:gd name="connsiteY4" fmla="*/ 4530227 h 4530227"/>
              <a:gd name="connsiteX5" fmla="*/ 0 w 6857999"/>
              <a:gd name="connsiteY5" fmla="*/ 0 h 4530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7999" h="4530227">
                <a:moveTo>
                  <a:pt x="0" y="0"/>
                </a:moveTo>
                <a:lnTo>
                  <a:pt x="6292222" y="2051540"/>
                </a:lnTo>
                <a:lnTo>
                  <a:pt x="6857999" y="2635604"/>
                </a:lnTo>
                <a:lnTo>
                  <a:pt x="6857999" y="4530227"/>
                </a:lnTo>
                <a:lnTo>
                  <a:pt x="0" y="4530227"/>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p:cNvSpPr/>
          <p:nvPr/>
        </p:nvSpPr>
        <p:spPr>
          <a:xfrm>
            <a:off x="0" y="0"/>
            <a:ext cx="6858000" cy="8011378"/>
          </a:xfrm>
          <a:custGeom>
            <a:avLst/>
            <a:gdLst>
              <a:gd name="connsiteX0" fmla="*/ 0 w 6858000"/>
              <a:gd name="connsiteY0" fmla="*/ 0 h 8011378"/>
              <a:gd name="connsiteX1" fmla="*/ 6858000 w 6858000"/>
              <a:gd name="connsiteY1" fmla="*/ 7810250 h 8011378"/>
              <a:gd name="connsiteX2" fmla="*/ 6858000 w 6858000"/>
              <a:gd name="connsiteY2" fmla="*/ 8011378 h 8011378"/>
              <a:gd name="connsiteX3" fmla="*/ 0 w 6858000"/>
              <a:gd name="connsiteY3" fmla="*/ 931711 h 8011378"/>
            </a:gdLst>
            <a:ahLst/>
            <a:cxnLst>
              <a:cxn ang="0">
                <a:pos x="connsiteX0" y="connsiteY0"/>
              </a:cxn>
              <a:cxn ang="0">
                <a:pos x="connsiteX1" y="connsiteY1"/>
              </a:cxn>
              <a:cxn ang="0">
                <a:pos x="connsiteX2" y="connsiteY2"/>
              </a:cxn>
              <a:cxn ang="0">
                <a:pos x="connsiteX3" y="connsiteY3"/>
              </a:cxn>
            </a:cxnLst>
            <a:rect l="l" t="t" r="r" b="b"/>
            <a:pathLst>
              <a:path w="6858000" h="8011378">
                <a:moveTo>
                  <a:pt x="0" y="0"/>
                </a:moveTo>
                <a:lnTo>
                  <a:pt x="6858000" y="7810250"/>
                </a:lnTo>
                <a:lnTo>
                  <a:pt x="6858000" y="8011378"/>
                </a:lnTo>
                <a:lnTo>
                  <a:pt x="0" y="931711"/>
                </a:lnTo>
                <a:close/>
              </a:path>
            </a:pathLst>
          </a:custGeom>
          <a:solidFill>
            <a:srgbClr val="118FB8"/>
          </a:solidFill>
          <a:ln>
            <a:noFill/>
          </a:ln>
          <a:effectLst>
            <a:outerShdw blurRad="368300" dist="63500" dir="8100000" algn="tr" rotWithShape="0">
              <a:prstClr val="black">
                <a:alpha val="7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22"/>
          <p:cNvSpPr/>
          <p:nvPr/>
        </p:nvSpPr>
        <p:spPr>
          <a:xfrm>
            <a:off x="3598848" y="9249185"/>
            <a:ext cx="3260836" cy="247650"/>
          </a:xfrm>
          <a:custGeom>
            <a:avLst/>
            <a:gdLst>
              <a:gd name="connsiteX0" fmla="*/ 180975 w 2895600"/>
              <a:gd name="connsiteY0" fmla="*/ 0 h 247650"/>
              <a:gd name="connsiteX1" fmla="*/ 2895600 w 2895600"/>
              <a:gd name="connsiteY1" fmla="*/ 0 h 247650"/>
              <a:gd name="connsiteX2" fmla="*/ 2895600 w 2895600"/>
              <a:gd name="connsiteY2" fmla="*/ 247650 h 247650"/>
              <a:gd name="connsiteX3" fmla="*/ 0 w 2895600"/>
              <a:gd name="connsiteY3" fmla="*/ 247650 h 247650"/>
            </a:gdLst>
            <a:ahLst/>
            <a:cxnLst>
              <a:cxn ang="0">
                <a:pos x="connsiteX0" y="connsiteY0"/>
              </a:cxn>
              <a:cxn ang="0">
                <a:pos x="connsiteX1" y="connsiteY1"/>
              </a:cxn>
              <a:cxn ang="0">
                <a:pos x="connsiteX2" y="connsiteY2"/>
              </a:cxn>
              <a:cxn ang="0">
                <a:pos x="connsiteX3" y="connsiteY3"/>
              </a:cxn>
            </a:cxnLst>
            <a:rect l="l" t="t" r="r" b="b"/>
            <a:pathLst>
              <a:path w="2895600" h="247650">
                <a:moveTo>
                  <a:pt x="180975" y="0"/>
                </a:moveTo>
                <a:lnTo>
                  <a:pt x="2895600" y="0"/>
                </a:lnTo>
                <a:lnTo>
                  <a:pt x="2895600" y="247650"/>
                </a:lnTo>
                <a:lnTo>
                  <a:pt x="0" y="247650"/>
                </a:lnTo>
                <a:close/>
              </a:path>
            </a:pathLst>
          </a:custGeom>
          <a:solidFill>
            <a:srgbClr val="118F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p:cNvSpPr/>
          <p:nvPr/>
        </p:nvSpPr>
        <p:spPr>
          <a:xfrm>
            <a:off x="3695466" y="9219836"/>
            <a:ext cx="3158943" cy="276999"/>
          </a:xfrm>
          <a:prstGeom prst="rect">
            <a:avLst/>
          </a:prstGeom>
          <a:noFill/>
        </p:spPr>
        <p:txBody>
          <a:bodyPr wrap="none" lIns="91440" tIns="45720" rIns="91440" bIns="45720">
            <a:spAutoFit/>
          </a:bodyPr>
          <a:lstStyle/>
          <a:p>
            <a:pPr algn="ctr"/>
            <a:r>
              <a:rPr lang="id-ID" sz="1200" b="0" cap="none" spc="300" dirty="0">
                <a:ln w="0"/>
                <a:solidFill>
                  <a:schemeClr val="bg1"/>
                </a:solidFill>
              </a:rPr>
              <a:t>cv</a:t>
            </a:r>
            <a:r>
              <a:rPr lang="en-US" sz="1200" b="0" cap="none" spc="300" dirty="0">
                <a:ln w="0"/>
                <a:solidFill>
                  <a:schemeClr val="bg1"/>
                </a:solidFill>
              </a:rPr>
              <a:t>rrsteelauthority@gmail.com</a:t>
            </a:r>
          </a:p>
        </p:txBody>
      </p:sp>
      <p:sp>
        <p:nvSpPr>
          <p:cNvPr id="25" name="Rectangle 24"/>
          <p:cNvSpPr/>
          <p:nvPr/>
        </p:nvSpPr>
        <p:spPr>
          <a:xfrm rot="1080000">
            <a:off x="503941" y="5339780"/>
            <a:ext cx="3274294" cy="400110"/>
          </a:xfrm>
          <a:prstGeom prst="rect">
            <a:avLst/>
          </a:prstGeom>
          <a:noFill/>
        </p:spPr>
        <p:txBody>
          <a:bodyPr wrap="none" lIns="108000" tIns="45720" rIns="91440" bIns="45720">
            <a:spAutoFit/>
          </a:bodyPr>
          <a:lstStyle/>
          <a:p>
            <a:pPr algn="ctr"/>
            <a:r>
              <a:rPr lang="en-US" sz="2000" spc="300" dirty="0">
                <a:ln w="0"/>
                <a:solidFill>
                  <a:schemeClr val="bg1"/>
                </a:solidFill>
                <a:latin typeface="League Spartan" panose="00000800000000000000" pitchFamily="50" charset="0"/>
              </a:rPr>
              <a:t>GLOBALLY CONNECTED</a:t>
            </a:r>
            <a:endParaRPr lang="en-US" sz="2000" b="0" cap="none" spc="300" dirty="0">
              <a:ln w="0"/>
              <a:solidFill>
                <a:schemeClr val="bg1"/>
              </a:solidFill>
              <a:latin typeface="League Spartan" panose="00000800000000000000" pitchFamily="50" charset="0"/>
            </a:endParaRPr>
          </a:p>
        </p:txBody>
      </p:sp>
      <p:sp>
        <p:nvSpPr>
          <p:cNvPr id="26" name="Rectangle 25"/>
          <p:cNvSpPr/>
          <p:nvPr/>
        </p:nvSpPr>
        <p:spPr>
          <a:xfrm rot="1080000">
            <a:off x="176857" y="5599633"/>
            <a:ext cx="3817135" cy="400110"/>
          </a:xfrm>
          <a:prstGeom prst="rect">
            <a:avLst/>
          </a:prstGeom>
          <a:noFill/>
        </p:spPr>
        <p:txBody>
          <a:bodyPr wrap="none" lIns="91440" tIns="45720" rIns="91440" bIns="45720">
            <a:spAutoFit/>
          </a:bodyPr>
          <a:lstStyle/>
          <a:p>
            <a:pPr algn="ctr"/>
            <a:r>
              <a:rPr lang="en-US" sz="2000" b="0" cap="none" spc="600" dirty="0">
                <a:ln w="0"/>
                <a:solidFill>
                  <a:schemeClr val="bg1"/>
                </a:solidFill>
              </a:rPr>
              <a:t>LOCALLY INTEGRATED</a:t>
            </a:r>
          </a:p>
        </p:txBody>
      </p:sp>
      <p:sp>
        <p:nvSpPr>
          <p:cNvPr id="31" name="Freeform 30"/>
          <p:cNvSpPr/>
          <p:nvPr/>
        </p:nvSpPr>
        <p:spPr>
          <a:xfrm>
            <a:off x="266700" y="0"/>
            <a:ext cx="2971800" cy="1619250"/>
          </a:xfrm>
          <a:custGeom>
            <a:avLst/>
            <a:gdLst>
              <a:gd name="connsiteX0" fmla="*/ 0 w 2971800"/>
              <a:gd name="connsiteY0" fmla="*/ 0 h 1619250"/>
              <a:gd name="connsiteX1" fmla="*/ 2307593 w 2971800"/>
              <a:gd name="connsiteY1" fmla="*/ 0 h 1619250"/>
              <a:gd name="connsiteX2" fmla="*/ 2971800 w 2971800"/>
              <a:gd name="connsiteY2" fmla="*/ 1619250 h 1619250"/>
            </a:gdLst>
            <a:ahLst/>
            <a:cxnLst>
              <a:cxn ang="0">
                <a:pos x="connsiteX0" y="connsiteY0"/>
              </a:cxn>
              <a:cxn ang="0">
                <a:pos x="connsiteX1" y="connsiteY1"/>
              </a:cxn>
              <a:cxn ang="0">
                <a:pos x="connsiteX2" y="connsiteY2"/>
              </a:cxn>
            </a:cxnLst>
            <a:rect l="l" t="t" r="r" b="b"/>
            <a:pathLst>
              <a:path w="2971800" h="1619250">
                <a:moveTo>
                  <a:pt x="0" y="0"/>
                </a:moveTo>
                <a:lnTo>
                  <a:pt x="2307593" y="0"/>
                </a:lnTo>
                <a:lnTo>
                  <a:pt x="2971800" y="1619250"/>
                </a:lnTo>
                <a:close/>
              </a:path>
            </a:pathLst>
          </a:custGeom>
          <a:solidFill>
            <a:srgbClr val="118FB8">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FFF174D7-2DE7-567B-B7EB-3A2A80539B5F}"/>
              </a:ext>
            </a:extLst>
          </p:cNvPr>
          <p:cNvSpPr/>
          <p:nvPr/>
        </p:nvSpPr>
        <p:spPr>
          <a:xfrm>
            <a:off x="408698" y="7626586"/>
            <a:ext cx="4714753" cy="523220"/>
          </a:xfrm>
          <a:prstGeom prst="rect">
            <a:avLst/>
          </a:prstGeom>
          <a:noFill/>
          <a:scene3d>
            <a:camera prst="orthographicFront"/>
            <a:lightRig rig="threePt" dir="t"/>
          </a:scene3d>
          <a:sp3d>
            <a:bevelT w="6350"/>
          </a:sp3d>
        </p:spPr>
        <p:txBody>
          <a:bodyPr wrap="none" lIns="91440" tIns="45720" rIns="91440" bIns="45720">
            <a:spAutoFit/>
            <a:sp3d extrusionH="12700">
              <a:bevelT w="50800"/>
              <a:bevelB w="114300"/>
            </a:sp3d>
          </a:bodyPr>
          <a:lstStyle/>
          <a:p>
            <a:pPr algn="ctr"/>
            <a:r>
              <a:rPr lang="id-ID" sz="2800" b="1" dirty="0">
                <a:ln w="0"/>
                <a:effectLst>
                  <a:outerShdw blurRad="50800" dist="38100" dir="10800000" algn="r" rotWithShape="0">
                    <a:prstClr val="black">
                      <a:alpha val="40000"/>
                    </a:prstClr>
                  </a:outerShdw>
                </a:effectLst>
                <a:latin typeface="Adobe Song Std L" panose="02020300000000000000" pitchFamily="18" charset="-128"/>
                <a:ea typeface="Adobe Song Std L" panose="02020300000000000000" pitchFamily="18" charset="-128"/>
              </a:rPr>
              <a:t>CV. RR STEEL AUTHORITY</a:t>
            </a:r>
            <a:endParaRPr lang="en-US" sz="2800" b="1" cap="none" spc="0" dirty="0">
              <a:ln w="0"/>
              <a:solidFill>
                <a:schemeClr val="tx1"/>
              </a:solidFill>
              <a:effectLst>
                <a:outerShdw blurRad="50800" dist="38100" dir="10800000" algn="r" rotWithShape="0">
                  <a:prstClr val="black">
                    <a:alpha val="40000"/>
                  </a:prstClr>
                </a:outerShdw>
              </a:effectLst>
              <a:latin typeface="Adobe Song Std L" panose="02020300000000000000" pitchFamily="18" charset="-128"/>
              <a:ea typeface="Adobe Song Std L" panose="02020300000000000000" pitchFamily="18" charset="-128"/>
            </a:endParaRPr>
          </a:p>
        </p:txBody>
      </p:sp>
      <p:sp>
        <p:nvSpPr>
          <p:cNvPr id="3" name="Rectangle 2">
            <a:extLst>
              <a:ext uri="{FF2B5EF4-FFF2-40B4-BE49-F238E27FC236}">
                <a16:creationId xmlns:a16="http://schemas.microsoft.com/office/drawing/2014/main" id="{9DC7288F-B7FF-7B87-F405-995F83EE7D78}"/>
              </a:ext>
            </a:extLst>
          </p:cNvPr>
          <p:cNvSpPr/>
          <p:nvPr/>
        </p:nvSpPr>
        <p:spPr>
          <a:xfrm>
            <a:off x="1051502" y="8037245"/>
            <a:ext cx="3429144" cy="738664"/>
          </a:xfrm>
          <a:prstGeom prst="rect">
            <a:avLst/>
          </a:prstGeom>
          <a:noFill/>
          <a:effectLst>
            <a:outerShdw blurRad="63500" sx="102000" sy="102000" algn="ctr" rotWithShape="0">
              <a:prstClr val="black">
                <a:alpha val="40000"/>
              </a:prstClr>
            </a:outerShdw>
          </a:effectLst>
        </p:spPr>
        <p:txBody>
          <a:bodyPr wrap="none" lIns="91440" tIns="45720" rIns="91440" bIns="45720">
            <a:spAutoFit/>
            <a:scene3d>
              <a:camera prst="orthographicFront"/>
              <a:lightRig rig="threePt" dir="t"/>
            </a:scene3d>
            <a:sp3d>
              <a:bevelT w="63500"/>
            </a:sp3d>
          </a:bodyPr>
          <a:lstStyle/>
          <a:p>
            <a:pPr algn="ctr"/>
            <a:r>
              <a:rPr lang="id-ID" spc="600" dirty="0">
                <a:ln w="0"/>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rPr>
              <a:t>General &amp; Supply</a:t>
            </a:r>
          </a:p>
          <a:p>
            <a:pPr algn="ctr"/>
            <a:r>
              <a:rPr lang="en-US" sz="24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rPr>
              <a:t>C</a:t>
            </a:r>
            <a:r>
              <a:rPr lang="id-ID" sz="24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rPr>
              <a:t>OMPANY PROFILE</a:t>
            </a:r>
            <a:endParaRPr lang="en-US" sz="24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endParaRPr>
          </a:p>
        </p:txBody>
      </p:sp>
      <p:grpSp>
        <p:nvGrpSpPr>
          <p:cNvPr id="9" name="Group 8">
            <a:extLst>
              <a:ext uri="{FF2B5EF4-FFF2-40B4-BE49-F238E27FC236}">
                <a16:creationId xmlns:a16="http://schemas.microsoft.com/office/drawing/2014/main" id="{598A57E1-C5D8-6CF5-D9E5-2E903569DDF0}"/>
              </a:ext>
            </a:extLst>
          </p:cNvPr>
          <p:cNvGrpSpPr/>
          <p:nvPr/>
        </p:nvGrpSpPr>
        <p:grpSpPr>
          <a:xfrm>
            <a:off x="565777" y="6087603"/>
            <a:ext cx="1751117" cy="1685336"/>
            <a:chOff x="419100" y="7073900"/>
            <a:chExt cx="1136650" cy="1093952"/>
          </a:xfrm>
        </p:grpSpPr>
        <p:sp>
          <p:nvSpPr>
            <p:cNvPr id="6" name="Diamond 5">
              <a:extLst>
                <a:ext uri="{FF2B5EF4-FFF2-40B4-BE49-F238E27FC236}">
                  <a16:creationId xmlns:a16="http://schemas.microsoft.com/office/drawing/2014/main" id="{E1E1F26F-AFFD-66F4-1653-EEE2A53AC538}"/>
                </a:ext>
              </a:extLst>
            </p:cNvPr>
            <p:cNvSpPr/>
            <p:nvPr/>
          </p:nvSpPr>
          <p:spPr>
            <a:xfrm>
              <a:off x="419100" y="7073900"/>
              <a:ext cx="1079500" cy="107950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8A51BB1-4362-D891-34E9-B4801ADB075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9747" y="7088352"/>
              <a:ext cx="1086003" cy="1079500"/>
            </a:xfrm>
            <a:prstGeom prst="rect">
              <a:avLst/>
            </a:prstGeom>
          </p:spPr>
        </p:pic>
      </p:grpSp>
    </p:spTree>
    <p:extLst>
      <p:ext uri="{BB962C8B-B14F-4D97-AF65-F5344CB8AC3E}">
        <p14:creationId xmlns:p14="http://schemas.microsoft.com/office/powerpoint/2010/main" val="3580540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7D8DA"/>
        </a:solidFill>
        <a:effectLst/>
      </p:bgPr>
    </p:bg>
    <p:spTree>
      <p:nvGrpSpPr>
        <p:cNvPr id="1" name=""/>
        <p:cNvGrpSpPr/>
        <p:nvPr/>
      </p:nvGrpSpPr>
      <p:grpSpPr>
        <a:xfrm>
          <a:off x="0" y="0"/>
          <a:ext cx="0" cy="0"/>
          <a:chOff x="0" y="0"/>
          <a:chExt cx="0" cy="0"/>
        </a:xfrm>
      </p:grpSpPr>
      <p:sp>
        <p:nvSpPr>
          <p:cNvPr id="8" name="Freeform 7"/>
          <p:cNvSpPr/>
          <p:nvPr/>
        </p:nvSpPr>
        <p:spPr>
          <a:xfrm>
            <a:off x="0" y="0"/>
            <a:ext cx="3987800" cy="9906000"/>
          </a:xfrm>
          <a:custGeom>
            <a:avLst/>
            <a:gdLst>
              <a:gd name="connsiteX0" fmla="*/ 0 w 3987800"/>
              <a:gd name="connsiteY0" fmla="*/ 0 h 9906000"/>
              <a:gd name="connsiteX1" fmla="*/ 133421 w 3987800"/>
              <a:gd name="connsiteY1" fmla="*/ 0 h 9906000"/>
              <a:gd name="connsiteX2" fmla="*/ 3987800 w 3987800"/>
              <a:gd name="connsiteY2" fmla="*/ 9906000 h 9906000"/>
              <a:gd name="connsiteX3" fmla="*/ 0 w 3987800"/>
              <a:gd name="connsiteY3" fmla="*/ 9906000 h 9906000"/>
            </a:gdLst>
            <a:ahLst/>
            <a:cxnLst>
              <a:cxn ang="0">
                <a:pos x="connsiteX0" y="connsiteY0"/>
              </a:cxn>
              <a:cxn ang="0">
                <a:pos x="connsiteX1" y="connsiteY1"/>
              </a:cxn>
              <a:cxn ang="0">
                <a:pos x="connsiteX2" y="connsiteY2"/>
              </a:cxn>
              <a:cxn ang="0">
                <a:pos x="connsiteX3" y="connsiteY3"/>
              </a:cxn>
            </a:cxnLst>
            <a:rect l="l" t="t" r="r" b="b"/>
            <a:pathLst>
              <a:path w="3987800" h="9906000">
                <a:moveTo>
                  <a:pt x="0" y="0"/>
                </a:moveTo>
                <a:lnTo>
                  <a:pt x="133421" y="0"/>
                </a:lnTo>
                <a:lnTo>
                  <a:pt x="3987800" y="9906000"/>
                </a:lnTo>
                <a:lnTo>
                  <a:pt x="0" y="9906000"/>
                </a:lnTo>
                <a:close/>
              </a:path>
            </a:pathLst>
          </a:custGeom>
          <a:solidFill>
            <a:srgbClr val="118F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ight Triangle 4"/>
          <p:cNvSpPr/>
          <p:nvPr/>
        </p:nvSpPr>
        <p:spPr>
          <a:xfrm>
            <a:off x="0" y="0"/>
            <a:ext cx="3873500" cy="99060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p:cNvCxnSpPr/>
          <p:nvPr/>
        </p:nvCxnSpPr>
        <p:spPr>
          <a:xfrm>
            <a:off x="1752600" y="863600"/>
            <a:ext cx="609600" cy="0"/>
          </a:xfrm>
          <a:prstGeom prst="line">
            <a:avLst/>
          </a:prstGeom>
          <a:ln w="57150">
            <a:solidFill>
              <a:srgbClr val="324B65"/>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600228" y="1023971"/>
            <a:ext cx="1712264" cy="338554"/>
          </a:xfrm>
          <a:prstGeom prst="rect">
            <a:avLst/>
          </a:prstGeom>
          <a:noFill/>
        </p:spPr>
        <p:txBody>
          <a:bodyPr wrap="none" lIns="91440" tIns="45720" rIns="91440" bIns="45720">
            <a:spAutoFit/>
          </a:bodyPr>
          <a:lstStyle/>
          <a:p>
            <a:r>
              <a:rPr lang="en-US" sz="1600" b="0" cap="none" spc="0" dirty="0">
                <a:ln w="0"/>
                <a:solidFill>
                  <a:srgbClr val="324B65"/>
                </a:solidFill>
                <a:latin typeface="Minion Pro Med" panose="02040503050306020203" pitchFamily="18" charset="0"/>
              </a:rPr>
              <a:t>TENTANG KAMI</a:t>
            </a:r>
          </a:p>
        </p:txBody>
      </p:sp>
      <p:sp>
        <p:nvSpPr>
          <p:cNvPr id="14" name="Rectangle 13"/>
          <p:cNvSpPr/>
          <p:nvPr/>
        </p:nvSpPr>
        <p:spPr>
          <a:xfrm>
            <a:off x="1601647" y="1262204"/>
            <a:ext cx="2503506" cy="307777"/>
          </a:xfrm>
          <a:prstGeom prst="rect">
            <a:avLst/>
          </a:prstGeom>
          <a:noFill/>
        </p:spPr>
        <p:txBody>
          <a:bodyPr wrap="none" lIns="91440" tIns="45720" rIns="91440" bIns="45720">
            <a:spAutoFit/>
          </a:bodyPr>
          <a:lstStyle/>
          <a:p>
            <a:pPr algn="ctr"/>
            <a:r>
              <a:rPr lang="id-ID" sz="1400" dirty="0">
                <a:ln w="0"/>
                <a:solidFill>
                  <a:schemeClr val="tx1">
                    <a:lumMod val="65000"/>
                    <a:lumOff val="35000"/>
                  </a:schemeClr>
                </a:solidFill>
                <a:latin typeface="Minion Pro Med" panose="02040503050306020203" pitchFamily="18" charset="0"/>
              </a:rPr>
              <a:t>Komitmen dan Kontribusi kami</a:t>
            </a:r>
            <a:endParaRPr lang="id-ID" sz="1400" b="0" cap="none" spc="0" dirty="0">
              <a:ln w="0"/>
              <a:solidFill>
                <a:schemeClr val="tx1">
                  <a:lumMod val="65000"/>
                  <a:lumOff val="35000"/>
                </a:schemeClr>
              </a:solidFill>
              <a:latin typeface="Minion Pro Med" panose="02040503050306020203" pitchFamily="18" charset="0"/>
            </a:endParaRPr>
          </a:p>
        </p:txBody>
      </p:sp>
      <p:sp>
        <p:nvSpPr>
          <p:cNvPr id="15" name="Rectangle 14"/>
          <p:cNvSpPr/>
          <p:nvPr/>
        </p:nvSpPr>
        <p:spPr>
          <a:xfrm>
            <a:off x="1599671" y="1549662"/>
            <a:ext cx="1349408" cy="338554"/>
          </a:xfrm>
          <a:prstGeom prst="rect">
            <a:avLst/>
          </a:prstGeom>
          <a:noFill/>
        </p:spPr>
        <p:txBody>
          <a:bodyPr wrap="none" lIns="91440" tIns="45720" rIns="91440" bIns="45720">
            <a:spAutoFit/>
          </a:bodyPr>
          <a:lstStyle/>
          <a:p>
            <a:r>
              <a:rPr lang="id-ID" sz="1600" dirty="0">
                <a:ln w="0"/>
                <a:solidFill>
                  <a:srgbClr val="324B65"/>
                </a:solidFill>
                <a:latin typeface="Minion Pro Med" panose="02040503050306020203" pitchFamily="18" charset="0"/>
              </a:rPr>
              <a:t>PUPUK NHC</a:t>
            </a:r>
            <a:endParaRPr lang="id-ID" sz="1600" b="0" cap="none" spc="0" dirty="0">
              <a:ln w="0"/>
              <a:solidFill>
                <a:srgbClr val="324B65"/>
              </a:solidFill>
              <a:latin typeface="Minion Pro Med" panose="02040503050306020203" pitchFamily="18" charset="0"/>
            </a:endParaRPr>
          </a:p>
        </p:txBody>
      </p:sp>
      <p:sp>
        <p:nvSpPr>
          <p:cNvPr id="16" name="Rectangle 15"/>
          <p:cNvSpPr/>
          <p:nvPr/>
        </p:nvSpPr>
        <p:spPr>
          <a:xfrm>
            <a:off x="1589383" y="1788440"/>
            <a:ext cx="3201325" cy="307777"/>
          </a:xfrm>
          <a:prstGeom prst="rect">
            <a:avLst/>
          </a:prstGeom>
          <a:noFill/>
        </p:spPr>
        <p:txBody>
          <a:bodyPr wrap="none" lIns="91440" tIns="45720" rIns="91440" bIns="45720">
            <a:spAutoFit/>
          </a:bodyPr>
          <a:lstStyle/>
          <a:p>
            <a:pPr algn="ctr"/>
            <a:r>
              <a:rPr lang="id-ID" sz="1400" b="0" cap="none" spc="0" dirty="0">
                <a:ln w="0"/>
                <a:solidFill>
                  <a:schemeClr val="tx1">
                    <a:lumMod val="65000"/>
                    <a:lumOff val="35000"/>
                  </a:schemeClr>
                </a:solidFill>
                <a:latin typeface="Minion Pro Med" panose="02040503050306020203" pitchFamily="18" charset="0"/>
              </a:rPr>
              <a:t>Profil Nutrisi Hayati Cair Wijaya Kusuma</a:t>
            </a:r>
          </a:p>
        </p:txBody>
      </p:sp>
      <p:sp>
        <p:nvSpPr>
          <p:cNvPr id="17" name="Rectangle 16"/>
          <p:cNvSpPr/>
          <p:nvPr/>
        </p:nvSpPr>
        <p:spPr>
          <a:xfrm>
            <a:off x="1603198" y="2092780"/>
            <a:ext cx="2897140" cy="338554"/>
          </a:xfrm>
          <a:prstGeom prst="rect">
            <a:avLst/>
          </a:prstGeom>
          <a:noFill/>
        </p:spPr>
        <p:txBody>
          <a:bodyPr wrap="none" lIns="91440" tIns="45720" rIns="91440" bIns="45720">
            <a:spAutoFit/>
          </a:bodyPr>
          <a:lstStyle/>
          <a:p>
            <a:r>
              <a:rPr lang="id-ID" sz="1600" b="0" cap="none" spc="0" dirty="0">
                <a:ln w="0"/>
                <a:solidFill>
                  <a:srgbClr val="324B65"/>
                </a:solidFill>
                <a:latin typeface="Minion Pro Med" panose="02040503050306020203" pitchFamily="18" charset="0"/>
              </a:rPr>
              <a:t>MINYAK GORENG CENDANA</a:t>
            </a:r>
          </a:p>
        </p:txBody>
      </p:sp>
      <p:sp>
        <p:nvSpPr>
          <p:cNvPr id="18" name="Rectangle 17"/>
          <p:cNvSpPr/>
          <p:nvPr/>
        </p:nvSpPr>
        <p:spPr>
          <a:xfrm>
            <a:off x="1589383" y="2335265"/>
            <a:ext cx="2548198" cy="307777"/>
          </a:xfrm>
          <a:prstGeom prst="rect">
            <a:avLst/>
          </a:prstGeom>
          <a:noFill/>
        </p:spPr>
        <p:txBody>
          <a:bodyPr wrap="none" lIns="91440" tIns="45720" rIns="91440" bIns="45720">
            <a:spAutoFit/>
          </a:bodyPr>
          <a:lstStyle/>
          <a:p>
            <a:pPr algn="ctr"/>
            <a:r>
              <a:rPr lang="id-ID" sz="1400" dirty="0">
                <a:ln w="0"/>
                <a:solidFill>
                  <a:schemeClr val="tx1">
                    <a:lumMod val="65000"/>
                    <a:lumOff val="35000"/>
                  </a:schemeClr>
                </a:solidFill>
                <a:latin typeface="Minion Pro Med" panose="02040503050306020203" pitchFamily="18" charset="0"/>
              </a:rPr>
              <a:t>Profil Produsen Minyak Goreng </a:t>
            </a:r>
            <a:endParaRPr lang="id-ID" sz="1400" b="0" cap="none" spc="0" dirty="0">
              <a:ln w="0"/>
              <a:solidFill>
                <a:schemeClr val="tx1">
                  <a:lumMod val="65000"/>
                  <a:lumOff val="35000"/>
                </a:schemeClr>
              </a:solidFill>
              <a:latin typeface="Minion Pro Med" panose="02040503050306020203" pitchFamily="18" charset="0"/>
            </a:endParaRPr>
          </a:p>
        </p:txBody>
      </p:sp>
      <p:sp>
        <p:nvSpPr>
          <p:cNvPr id="19" name="Rectangle 18"/>
          <p:cNvSpPr/>
          <p:nvPr/>
        </p:nvSpPr>
        <p:spPr>
          <a:xfrm>
            <a:off x="1608666" y="2617095"/>
            <a:ext cx="2049279" cy="338554"/>
          </a:xfrm>
          <a:prstGeom prst="rect">
            <a:avLst/>
          </a:prstGeom>
          <a:noFill/>
        </p:spPr>
        <p:txBody>
          <a:bodyPr wrap="none" lIns="91440" tIns="45720" rIns="91440" bIns="45720">
            <a:spAutoFit/>
          </a:bodyPr>
          <a:lstStyle/>
          <a:p>
            <a:r>
              <a:rPr lang="id-ID" sz="1600" dirty="0">
                <a:ln w="0"/>
                <a:solidFill>
                  <a:srgbClr val="324B65"/>
                </a:solidFill>
                <a:latin typeface="Minion Pro Med" panose="02040503050306020203" pitchFamily="18" charset="0"/>
              </a:rPr>
              <a:t>FURNITURE ROTAN</a:t>
            </a:r>
            <a:endParaRPr lang="id-ID" sz="1600" b="0" cap="none" spc="0" dirty="0">
              <a:ln w="0"/>
              <a:solidFill>
                <a:srgbClr val="324B65"/>
              </a:solidFill>
              <a:latin typeface="Minion Pro Med" panose="02040503050306020203" pitchFamily="18" charset="0"/>
            </a:endParaRPr>
          </a:p>
        </p:txBody>
      </p:sp>
      <p:sp>
        <p:nvSpPr>
          <p:cNvPr id="20" name="Rectangle 19"/>
          <p:cNvSpPr/>
          <p:nvPr/>
        </p:nvSpPr>
        <p:spPr>
          <a:xfrm>
            <a:off x="1627160" y="2858045"/>
            <a:ext cx="1801840" cy="307777"/>
          </a:xfrm>
          <a:prstGeom prst="rect">
            <a:avLst/>
          </a:prstGeom>
          <a:noFill/>
        </p:spPr>
        <p:txBody>
          <a:bodyPr wrap="none" lIns="91440" tIns="45720" rIns="91440" bIns="45720">
            <a:spAutoFit/>
          </a:bodyPr>
          <a:lstStyle/>
          <a:p>
            <a:pPr algn="ctr"/>
            <a:r>
              <a:rPr lang="id-ID" sz="1400" dirty="0">
                <a:ln w="0"/>
                <a:solidFill>
                  <a:schemeClr val="tx1">
                    <a:lumMod val="65000"/>
                    <a:lumOff val="35000"/>
                  </a:schemeClr>
                </a:solidFill>
                <a:latin typeface="Minion Pro Med" panose="02040503050306020203" pitchFamily="18" charset="0"/>
              </a:rPr>
              <a:t>Profil Produsen Rotan</a:t>
            </a:r>
            <a:endParaRPr lang="id-ID" sz="1400" b="0" cap="none" spc="0" dirty="0">
              <a:ln w="0"/>
              <a:solidFill>
                <a:schemeClr val="tx1">
                  <a:lumMod val="65000"/>
                  <a:lumOff val="35000"/>
                </a:schemeClr>
              </a:solidFill>
              <a:latin typeface="Minion Pro Med" panose="02040503050306020203" pitchFamily="18" charset="0"/>
            </a:endParaRPr>
          </a:p>
        </p:txBody>
      </p:sp>
      <p:sp>
        <p:nvSpPr>
          <p:cNvPr id="21" name="Rectangle 20"/>
          <p:cNvSpPr/>
          <p:nvPr/>
        </p:nvSpPr>
        <p:spPr>
          <a:xfrm>
            <a:off x="1621425" y="3135672"/>
            <a:ext cx="1217962" cy="338554"/>
          </a:xfrm>
          <a:prstGeom prst="rect">
            <a:avLst/>
          </a:prstGeom>
          <a:noFill/>
        </p:spPr>
        <p:txBody>
          <a:bodyPr wrap="none" lIns="91440" tIns="45720" rIns="91440" bIns="45720">
            <a:spAutoFit/>
          </a:bodyPr>
          <a:lstStyle/>
          <a:p>
            <a:r>
              <a:rPr lang="id-ID" sz="1600" dirty="0">
                <a:ln w="0"/>
                <a:solidFill>
                  <a:srgbClr val="324B65"/>
                </a:solidFill>
                <a:latin typeface="Minion Pro Med" panose="02040503050306020203" pitchFamily="18" charset="0"/>
              </a:rPr>
              <a:t>KOMODITI</a:t>
            </a:r>
            <a:endParaRPr lang="id-ID" sz="1600" b="0" cap="none" spc="0" dirty="0">
              <a:ln w="0"/>
              <a:solidFill>
                <a:srgbClr val="324B65"/>
              </a:solidFill>
              <a:latin typeface="Minion Pro Med" panose="02040503050306020203" pitchFamily="18" charset="0"/>
            </a:endParaRPr>
          </a:p>
        </p:txBody>
      </p:sp>
      <p:sp>
        <p:nvSpPr>
          <p:cNvPr id="22" name="Rectangle 21"/>
          <p:cNvSpPr/>
          <p:nvPr/>
        </p:nvSpPr>
        <p:spPr>
          <a:xfrm>
            <a:off x="1632964" y="3351670"/>
            <a:ext cx="3122137" cy="307777"/>
          </a:xfrm>
          <a:prstGeom prst="rect">
            <a:avLst/>
          </a:prstGeom>
          <a:noFill/>
        </p:spPr>
        <p:txBody>
          <a:bodyPr wrap="none" lIns="91440" tIns="45720" rIns="91440" bIns="45720">
            <a:spAutoFit/>
          </a:bodyPr>
          <a:lstStyle/>
          <a:p>
            <a:r>
              <a:rPr lang="id-ID" sz="1400" b="0" cap="none" spc="0" dirty="0">
                <a:ln w="0"/>
                <a:solidFill>
                  <a:schemeClr val="tx1">
                    <a:lumMod val="65000"/>
                    <a:lumOff val="35000"/>
                  </a:schemeClr>
                </a:solidFill>
                <a:latin typeface="Minion Pro Med" panose="02040503050306020203" pitchFamily="18" charset="0"/>
              </a:rPr>
              <a:t>Kopi, </a:t>
            </a:r>
            <a:r>
              <a:rPr lang="id-ID" sz="1400" dirty="0">
                <a:ln w="0"/>
                <a:solidFill>
                  <a:schemeClr val="tx1">
                    <a:lumMod val="65000"/>
                    <a:lumOff val="35000"/>
                  </a:schemeClr>
                </a:solidFill>
                <a:latin typeface="Minion Pro Med" panose="02040503050306020203" pitchFamily="18" charset="0"/>
              </a:rPr>
              <a:t>Sorgum, Jagung, Kentang, </a:t>
            </a:r>
            <a:r>
              <a:rPr lang="id-ID" sz="1400" b="0" cap="none" spc="0" dirty="0">
                <a:ln w="0"/>
                <a:solidFill>
                  <a:schemeClr val="tx1">
                    <a:lumMod val="65000"/>
                    <a:lumOff val="35000"/>
                  </a:schemeClr>
                </a:solidFill>
                <a:latin typeface="Minion Pro Med" panose="02040503050306020203" pitchFamily="18" charset="0"/>
              </a:rPr>
              <a:t>Jahe, </a:t>
            </a:r>
            <a:r>
              <a:rPr lang="id-ID" sz="1400" b="0" cap="none" spc="0" dirty="0" err="1">
                <a:ln w="0"/>
                <a:solidFill>
                  <a:schemeClr val="tx1">
                    <a:lumMod val="65000"/>
                    <a:lumOff val="35000"/>
                  </a:schemeClr>
                </a:solidFill>
                <a:latin typeface="Minion Pro Med" panose="02040503050306020203" pitchFamily="18" charset="0"/>
              </a:rPr>
              <a:t>dll</a:t>
            </a:r>
            <a:endParaRPr lang="id-ID" sz="1400" b="0" cap="none" spc="0" dirty="0">
              <a:ln w="0"/>
              <a:solidFill>
                <a:schemeClr val="tx1">
                  <a:lumMod val="65000"/>
                  <a:lumOff val="35000"/>
                </a:schemeClr>
              </a:solidFill>
              <a:latin typeface="Minion Pro Med" panose="02040503050306020203" pitchFamily="18" charset="0"/>
            </a:endParaRPr>
          </a:p>
        </p:txBody>
      </p:sp>
      <p:pic>
        <p:nvPicPr>
          <p:cNvPr id="27" name="Picture 26"/>
          <p:cNvPicPr>
            <a:picLocks noChangeAspect="1"/>
          </p:cNvPicPr>
          <p:nvPr/>
        </p:nvPicPr>
        <p:blipFill rotWithShape="1">
          <a:blip r:embed="rId2" cstate="print">
            <a:extLst>
              <a:ext uri="{28A0092B-C50C-407E-A947-70E740481C1C}">
                <a14:useLocalDpi xmlns:a14="http://schemas.microsoft.com/office/drawing/2010/main" val="0"/>
              </a:ext>
            </a:extLst>
          </a:blip>
          <a:srcRect l="68918" t="2212" r="7411" b="6985"/>
          <a:stretch/>
        </p:blipFill>
        <p:spPr>
          <a:xfrm>
            <a:off x="0" y="1346200"/>
            <a:ext cx="3113698" cy="7962900"/>
          </a:xfrm>
          <a:custGeom>
            <a:avLst/>
            <a:gdLst>
              <a:gd name="connsiteX0" fmla="*/ 0 w 3873500"/>
              <a:gd name="connsiteY0" fmla="*/ 0 h 9906000"/>
              <a:gd name="connsiteX1" fmla="*/ 3873500 w 3873500"/>
              <a:gd name="connsiteY1" fmla="*/ 9906000 h 9906000"/>
              <a:gd name="connsiteX2" fmla="*/ 0 w 3873500"/>
              <a:gd name="connsiteY2" fmla="*/ 9906000 h 9906000"/>
            </a:gdLst>
            <a:ahLst/>
            <a:cxnLst>
              <a:cxn ang="0">
                <a:pos x="connsiteX0" y="connsiteY0"/>
              </a:cxn>
              <a:cxn ang="0">
                <a:pos x="connsiteX1" y="connsiteY1"/>
              </a:cxn>
              <a:cxn ang="0">
                <a:pos x="connsiteX2" y="connsiteY2"/>
              </a:cxn>
            </a:cxnLst>
            <a:rect l="l" t="t" r="r" b="b"/>
            <a:pathLst>
              <a:path w="3873500" h="9906000">
                <a:moveTo>
                  <a:pt x="0" y="0"/>
                </a:moveTo>
                <a:lnTo>
                  <a:pt x="3873500" y="9906000"/>
                </a:lnTo>
                <a:lnTo>
                  <a:pt x="0" y="9906000"/>
                </a:lnTo>
                <a:close/>
              </a:path>
            </a:pathLst>
          </a:custGeom>
        </p:spPr>
      </p:pic>
      <p:sp>
        <p:nvSpPr>
          <p:cNvPr id="32" name="Freeform 31"/>
          <p:cNvSpPr/>
          <p:nvPr/>
        </p:nvSpPr>
        <p:spPr>
          <a:xfrm flipH="1">
            <a:off x="0" y="6870700"/>
            <a:ext cx="2414524" cy="2082800"/>
          </a:xfrm>
          <a:custGeom>
            <a:avLst/>
            <a:gdLst>
              <a:gd name="connsiteX0" fmla="*/ 2414524 w 2414524"/>
              <a:gd name="connsiteY0" fmla="*/ 0 h 2082800"/>
              <a:gd name="connsiteX1" fmla="*/ 812792 w 2414524"/>
              <a:gd name="connsiteY1" fmla="*/ 0 h 2082800"/>
              <a:gd name="connsiteX2" fmla="*/ 0 w 2414524"/>
              <a:gd name="connsiteY2" fmla="*/ 2082800 h 2082800"/>
              <a:gd name="connsiteX3" fmla="*/ 2414524 w 2414524"/>
              <a:gd name="connsiteY3" fmla="*/ 2082800 h 2082800"/>
            </a:gdLst>
            <a:ahLst/>
            <a:cxnLst>
              <a:cxn ang="0">
                <a:pos x="connsiteX0" y="connsiteY0"/>
              </a:cxn>
              <a:cxn ang="0">
                <a:pos x="connsiteX1" y="connsiteY1"/>
              </a:cxn>
              <a:cxn ang="0">
                <a:pos x="connsiteX2" y="connsiteY2"/>
              </a:cxn>
              <a:cxn ang="0">
                <a:pos x="connsiteX3" y="connsiteY3"/>
              </a:cxn>
            </a:cxnLst>
            <a:rect l="l" t="t" r="r" b="b"/>
            <a:pathLst>
              <a:path w="2414524" h="2082800">
                <a:moveTo>
                  <a:pt x="2414524" y="0"/>
                </a:moveTo>
                <a:lnTo>
                  <a:pt x="812792" y="0"/>
                </a:lnTo>
                <a:lnTo>
                  <a:pt x="0" y="2082800"/>
                </a:lnTo>
                <a:lnTo>
                  <a:pt x="2414524" y="2082800"/>
                </a:lnTo>
                <a:close/>
              </a:path>
            </a:pathLst>
          </a:custGeom>
          <a:solidFill>
            <a:srgbClr val="118F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Diamond 28"/>
          <p:cNvSpPr/>
          <p:nvPr/>
        </p:nvSpPr>
        <p:spPr>
          <a:xfrm>
            <a:off x="419100" y="7073900"/>
            <a:ext cx="1079500" cy="107950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191115" y="8252898"/>
            <a:ext cx="1735540" cy="307777"/>
          </a:xfrm>
          <a:prstGeom prst="rect">
            <a:avLst/>
          </a:prstGeom>
          <a:noFill/>
        </p:spPr>
        <p:txBody>
          <a:bodyPr wrap="none" lIns="91440" tIns="45720" rIns="91440" bIns="45720">
            <a:spAutoFit/>
          </a:bodyPr>
          <a:lstStyle/>
          <a:p>
            <a:pPr algn="ctr"/>
            <a:r>
              <a:rPr lang="id-ID" sz="1400" b="0" cap="none" dirty="0">
                <a:ln w="0"/>
                <a:solidFill>
                  <a:schemeClr val="bg1"/>
                </a:solidFill>
              </a:rPr>
              <a:t>RR STEEL AUTHORITY</a:t>
            </a:r>
            <a:endParaRPr lang="en-US" sz="1400" b="0" cap="none" dirty="0">
              <a:ln w="0"/>
              <a:solidFill>
                <a:schemeClr val="bg1"/>
              </a:solidFill>
            </a:endParaRPr>
          </a:p>
        </p:txBody>
      </p:sp>
      <p:sp>
        <p:nvSpPr>
          <p:cNvPr id="2" name="Rectangle 1">
            <a:extLst>
              <a:ext uri="{FF2B5EF4-FFF2-40B4-BE49-F238E27FC236}">
                <a16:creationId xmlns:a16="http://schemas.microsoft.com/office/drawing/2014/main" id="{BBFACAA7-CC6D-3855-6E50-A18348598088}"/>
              </a:ext>
            </a:extLst>
          </p:cNvPr>
          <p:cNvSpPr/>
          <p:nvPr/>
        </p:nvSpPr>
        <p:spPr>
          <a:xfrm>
            <a:off x="1579427" y="378106"/>
            <a:ext cx="2172390" cy="461665"/>
          </a:xfrm>
          <a:prstGeom prst="rect">
            <a:avLst/>
          </a:prstGeom>
          <a:noFill/>
          <a:effectLst>
            <a:outerShdw blurRad="63500" sx="102000" sy="102000" algn="ctr" rotWithShape="0">
              <a:prstClr val="black">
                <a:alpha val="40000"/>
              </a:prstClr>
            </a:outerShdw>
          </a:effectLst>
        </p:spPr>
        <p:txBody>
          <a:bodyPr wrap="none" lIns="91440" tIns="45720" rIns="91440" bIns="45720">
            <a:spAutoFit/>
            <a:scene3d>
              <a:camera prst="orthographicFront"/>
              <a:lightRig rig="threePt" dir="t"/>
            </a:scene3d>
            <a:sp3d>
              <a:bevelT w="63500"/>
            </a:sp3d>
          </a:bodyPr>
          <a:lstStyle/>
          <a:p>
            <a:pPr algn="ctr"/>
            <a:r>
              <a:rPr lang="id-ID" sz="2400" spc="600" dirty="0">
                <a:ln w="0"/>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rPr>
              <a:t>DAFTAR ISI</a:t>
            </a:r>
            <a:endParaRPr lang="en-US" sz="24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endParaRPr>
          </a:p>
        </p:txBody>
      </p:sp>
      <p:pic>
        <p:nvPicPr>
          <p:cNvPr id="9" name="Picture 8">
            <a:extLst>
              <a:ext uri="{FF2B5EF4-FFF2-40B4-BE49-F238E27FC236}">
                <a16:creationId xmlns:a16="http://schemas.microsoft.com/office/drawing/2014/main" id="{F4ADDDD4-2AB4-36F9-234A-CAB07AC1384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9747" y="7088352"/>
            <a:ext cx="1086003" cy="1079500"/>
          </a:xfrm>
          <a:prstGeom prst="rect">
            <a:avLst/>
          </a:prstGeom>
        </p:spPr>
      </p:pic>
    </p:spTree>
    <p:extLst>
      <p:ext uri="{BB962C8B-B14F-4D97-AF65-F5344CB8AC3E}">
        <p14:creationId xmlns:p14="http://schemas.microsoft.com/office/powerpoint/2010/main" val="25904291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39FE10-7EA3-428A-11E8-79C02C2FBAC8}"/>
              </a:ext>
            </a:extLst>
          </p:cNvPr>
          <p:cNvPicPr>
            <a:picLocks noChangeAspect="1"/>
          </p:cNvPicPr>
          <p:nvPr/>
        </p:nvPicPr>
        <p:blipFill>
          <a:blip r:embed="rId2" cstate="print">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rcRect t="6239" b="4155"/>
          <a:stretch>
            <a:fillRect/>
          </a:stretch>
        </p:blipFill>
        <p:spPr>
          <a:xfrm>
            <a:off x="0" y="2874813"/>
            <a:ext cx="6858000" cy="4571999"/>
          </a:xfrm>
          <a:custGeom>
            <a:avLst/>
            <a:gdLst>
              <a:gd name="connsiteX0" fmla="*/ 0 w 6858000"/>
              <a:gd name="connsiteY0" fmla="*/ 0 h 4095750"/>
              <a:gd name="connsiteX1" fmla="*/ 6858000 w 6858000"/>
              <a:gd name="connsiteY1" fmla="*/ 0 h 4095750"/>
              <a:gd name="connsiteX2" fmla="*/ 6858000 w 6858000"/>
              <a:gd name="connsiteY2" fmla="*/ 4095750 h 4095750"/>
              <a:gd name="connsiteX3" fmla="*/ 0 w 6858000"/>
              <a:gd name="connsiteY3" fmla="*/ 4095750 h 4095750"/>
            </a:gdLst>
            <a:ahLst/>
            <a:cxnLst>
              <a:cxn ang="0">
                <a:pos x="connsiteX0" y="connsiteY0"/>
              </a:cxn>
              <a:cxn ang="0">
                <a:pos x="connsiteX1" y="connsiteY1"/>
              </a:cxn>
              <a:cxn ang="0">
                <a:pos x="connsiteX2" y="connsiteY2"/>
              </a:cxn>
              <a:cxn ang="0">
                <a:pos x="connsiteX3" y="connsiteY3"/>
              </a:cxn>
            </a:cxnLst>
            <a:rect l="l" t="t" r="r" b="b"/>
            <a:pathLst>
              <a:path w="6858000" h="4095750">
                <a:moveTo>
                  <a:pt x="0" y="0"/>
                </a:moveTo>
                <a:lnTo>
                  <a:pt x="6858000" y="0"/>
                </a:lnTo>
                <a:lnTo>
                  <a:pt x="6858000" y="4095750"/>
                </a:lnTo>
                <a:lnTo>
                  <a:pt x="0" y="4095750"/>
                </a:lnTo>
                <a:close/>
              </a:path>
            </a:pathLst>
          </a:custGeom>
        </p:spPr>
      </p:pic>
      <p:sp>
        <p:nvSpPr>
          <p:cNvPr id="16" name="Rectangle 15"/>
          <p:cNvSpPr/>
          <p:nvPr/>
        </p:nvSpPr>
        <p:spPr>
          <a:xfrm>
            <a:off x="3705860" y="7660640"/>
            <a:ext cx="2924175" cy="1651000"/>
          </a:xfrm>
          <a:prstGeom prst="rect">
            <a:avLst/>
          </a:prstGeom>
          <a:solidFill>
            <a:srgbClr val="118F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571500" y="971660"/>
            <a:ext cx="5896356" cy="1569660"/>
          </a:xfrm>
          <a:prstGeom prst="rect">
            <a:avLst/>
          </a:prstGeom>
        </p:spPr>
        <p:txBody>
          <a:bodyPr wrap="square">
            <a:spAutoFit/>
          </a:bodyPr>
          <a:lstStyle/>
          <a:p>
            <a:pPr algn="just"/>
            <a:r>
              <a:rPr lang="id-ID" sz="1200" dirty="0">
                <a:solidFill>
                  <a:srgbClr val="000000"/>
                </a:solidFill>
              </a:rPr>
              <a:t>CV. RR Steel </a:t>
            </a:r>
            <a:r>
              <a:rPr lang="id-ID" sz="1200" dirty="0" err="1">
                <a:solidFill>
                  <a:srgbClr val="000000"/>
                </a:solidFill>
              </a:rPr>
              <a:t>Authority</a:t>
            </a:r>
            <a:r>
              <a:rPr lang="id-ID" sz="1200" dirty="0">
                <a:solidFill>
                  <a:srgbClr val="000000"/>
                </a:solidFill>
              </a:rPr>
              <a:t> adalah perusahaan yang bergerak pada bidang </a:t>
            </a:r>
            <a:r>
              <a:rPr lang="id-ID" sz="1200" dirty="0" err="1">
                <a:solidFill>
                  <a:srgbClr val="000000"/>
                </a:solidFill>
              </a:rPr>
              <a:t>general</a:t>
            </a:r>
            <a:r>
              <a:rPr lang="id-ID" sz="1200" dirty="0">
                <a:solidFill>
                  <a:srgbClr val="000000"/>
                </a:solidFill>
              </a:rPr>
              <a:t> dan </a:t>
            </a:r>
            <a:r>
              <a:rPr lang="id-ID" sz="1200" dirty="0" err="1">
                <a:solidFill>
                  <a:srgbClr val="000000"/>
                </a:solidFill>
              </a:rPr>
              <a:t>trading</a:t>
            </a:r>
            <a:r>
              <a:rPr lang="id-ID" sz="1200" dirty="0">
                <a:solidFill>
                  <a:srgbClr val="000000"/>
                </a:solidFill>
              </a:rPr>
              <a:t>. </a:t>
            </a:r>
            <a:r>
              <a:rPr lang="en-US" sz="1200" dirty="0">
                <a:solidFill>
                  <a:srgbClr val="000000"/>
                </a:solidFill>
              </a:rPr>
              <a:t>L</a:t>
            </a:r>
            <a:r>
              <a:rPr lang="id-ID" sz="1200" dirty="0" err="1">
                <a:solidFill>
                  <a:srgbClr val="000000"/>
                </a:solidFill>
              </a:rPr>
              <a:t>ayanan</a:t>
            </a:r>
            <a:r>
              <a:rPr lang="id-ID" sz="1200" dirty="0">
                <a:solidFill>
                  <a:srgbClr val="000000"/>
                </a:solidFill>
              </a:rPr>
              <a:t> usaha kami </a:t>
            </a:r>
            <a:r>
              <a:rPr lang="en-US" sz="1200" dirty="0" err="1">
                <a:solidFill>
                  <a:srgbClr val="000000"/>
                </a:solidFill>
              </a:rPr>
              <a:t>memfasilitasi</a:t>
            </a:r>
            <a:r>
              <a:rPr lang="en-US" sz="1200" dirty="0">
                <a:solidFill>
                  <a:srgbClr val="000000"/>
                </a:solidFill>
              </a:rPr>
              <a:t> </a:t>
            </a:r>
            <a:r>
              <a:rPr lang="id-ID" sz="1200" dirty="0">
                <a:solidFill>
                  <a:srgbClr val="000000"/>
                </a:solidFill>
              </a:rPr>
              <a:t>swasta maupun pemerintahan,</a:t>
            </a:r>
            <a:r>
              <a:rPr lang="en-US" sz="1200" dirty="0">
                <a:solidFill>
                  <a:srgbClr val="000000"/>
                </a:solidFill>
              </a:rPr>
              <a:t> </a:t>
            </a:r>
            <a:r>
              <a:rPr lang="id-ID" sz="1200" dirty="0">
                <a:solidFill>
                  <a:srgbClr val="000000"/>
                </a:solidFill>
              </a:rPr>
              <a:t>pengadaan barang, pengelolaan </a:t>
            </a:r>
            <a:r>
              <a:rPr lang="en-US" sz="1200" dirty="0" err="1">
                <a:solidFill>
                  <a:srgbClr val="000000"/>
                </a:solidFill>
              </a:rPr>
              <a:t>agribisnis</a:t>
            </a:r>
            <a:r>
              <a:rPr lang="id-ID" sz="1200" dirty="0">
                <a:solidFill>
                  <a:srgbClr val="000000"/>
                </a:solidFill>
              </a:rPr>
              <a:t> secara </a:t>
            </a:r>
            <a:r>
              <a:rPr lang="id-ID" sz="1200" i="1" dirty="0" err="1">
                <a:solidFill>
                  <a:srgbClr val="000000"/>
                </a:solidFill>
              </a:rPr>
              <a:t>end</a:t>
            </a:r>
            <a:r>
              <a:rPr lang="id-ID" sz="1200" i="1" dirty="0">
                <a:solidFill>
                  <a:srgbClr val="000000"/>
                </a:solidFill>
              </a:rPr>
              <a:t> </a:t>
            </a:r>
            <a:r>
              <a:rPr lang="id-ID" sz="1200" i="1" dirty="0" err="1">
                <a:solidFill>
                  <a:srgbClr val="000000"/>
                </a:solidFill>
              </a:rPr>
              <a:t>to</a:t>
            </a:r>
            <a:r>
              <a:rPr lang="id-ID" sz="1200" i="1" dirty="0">
                <a:solidFill>
                  <a:srgbClr val="000000"/>
                </a:solidFill>
              </a:rPr>
              <a:t> </a:t>
            </a:r>
            <a:r>
              <a:rPr lang="id-ID" sz="1200" i="1" dirty="0" err="1">
                <a:solidFill>
                  <a:srgbClr val="000000"/>
                </a:solidFill>
              </a:rPr>
              <a:t>end</a:t>
            </a:r>
            <a:r>
              <a:rPr lang="id-ID" sz="1200" i="1" dirty="0">
                <a:solidFill>
                  <a:srgbClr val="000000"/>
                </a:solidFill>
              </a:rPr>
              <a:t>, </a:t>
            </a:r>
            <a:r>
              <a:rPr lang="id-ID" sz="1200" dirty="0">
                <a:solidFill>
                  <a:srgbClr val="000000"/>
                </a:solidFill>
              </a:rPr>
              <a:t>dan </a:t>
            </a:r>
            <a:r>
              <a:rPr lang="id-ID" sz="1200" dirty="0" err="1">
                <a:solidFill>
                  <a:srgbClr val="000000"/>
                </a:solidFill>
              </a:rPr>
              <a:t>trading</a:t>
            </a:r>
            <a:r>
              <a:rPr lang="id-ID" sz="1200" dirty="0">
                <a:solidFill>
                  <a:srgbClr val="000000"/>
                </a:solidFill>
              </a:rPr>
              <a:t> komoditi yang diproduksi dalam negeri.</a:t>
            </a:r>
            <a:endParaRPr lang="id-ID" sz="1200" dirty="0"/>
          </a:p>
          <a:p>
            <a:pPr algn="just"/>
            <a:r>
              <a:rPr lang="id-ID" sz="1200" dirty="0">
                <a:solidFill>
                  <a:srgbClr val="000000"/>
                </a:solidFill>
              </a:rPr>
              <a:t>Kami memiliki komitmen untuk mendukung semua kegiatan perusahaan dalam menghasilkan produk yang berkualitas tinggi. Selain mengedepankan kualitas, harga, pengiriman dan manajemen ERP yang baik, perusahaan kami mempunyai dedikasi yang tinggi dan menjunjung tinggi profesionalisme kerja. </a:t>
            </a:r>
            <a:endParaRPr lang="en-US" sz="1200" dirty="0">
              <a:solidFill>
                <a:srgbClr val="000000"/>
              </a:solidFill>
            </a:endParaRPr>
          </a:p>
        </p:txBody>
      </p:sp>
      <p:cxnSp>
        <p:nvCxnSpPr>
          <p:cNvPr id="11" name="Straight Connector 10"/>
          <p:cNvCxnSpPr/>
          <p:nvPr/>
        </p:nvCxnSpPr>
        <p:spPr>
          <a:xfrm>
            <a:off x="482600" y="1087120"/>
            <a:ext cx="0" cy="1041400"/>
          </a:xfrm>
          <a:prstGeom prst="line">
            <a:avLst/>
          </a:prstGeom>
          <a:ln w="57150">
            <a:solidFill>
              <a:srgbClr val="324B65"/>
            </a:solidFill>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173039" y="7629435"/>
            <a:ext cx="3443921" cy="1938992"/>
          </a:xfrm>
          <a:prstGeom prst="rect">
            <a:avLst/>
          </a:prstGeom>
        </p:spPr>
        <p:txBody>
          <a:bodyPr wrap="square">
            <a:spAutoFit/>
          </a:bodyPr>
          <a:lstStyle/>
          <a:p>
            <a:r>
              <a:rPr lang="id-ID" sz="1200" dirty="0">
                <a:solidFill>
                  <a:srgbClr val="000000"/>
                </a:solidFill>
              </a:rPr>
              <a:t>CV. RSA sebagai perusahaan </a:t>
            </a:r>
            <a:r>
              <a:rPr lang="id-ID" sz="1200" dirty="0" err="1">
                <a:solidFill>
                  <a:srgbClr val="000000"/>
                </a:solidFill>
              </a:rPr>
              <a:t>general</a:t>
            </a:r>
            <a:r>
              <a:rPr lang="id-ID" sz="1200" dirty="0">
                <a:solidFill>
                  <a:srgbClr val="000000"/>
                </a:solidFill>
              </a:rPr>
              <a:t> </a:t>
            </a:r>
            <a:r>
              <a:rPr lang="id-ID" sz="1200" dirty="0" err="1">
                <a:solidFill>
                  <a:srgbClr val="000000"/>
                </a:solidFill>
              </a:rPr>
              <a:t>trading</a:t>
            </a:r>
            <a:r>
              <a:rPr lang="id-ID" sz="1200" dirty="0">
                <a:solidFill>
                  <a:srgbClr val="000000"/>
                </a:solidFill>
              </a:rPr>
              <a:t> &amp; </a:t>
            </a:r>
            <a:r>
              <a:rPr lang="id-ID" sz="1200" dirty="0" err="1">
                <a:solidFill>
                  <a:srgbClr val="000000"/>
                </a:solidFill>
              </a:rPr>
              <a:t>supply</a:t>
            </a:r>
            <a:r>
              <a:rPr lang="id-ID" sz="1200" dirty="0">
                <a:solidFill>
                  <a:srgbClr val="000000"/>
                </a:solidFill>
              </a:rPr>
              <a:t> pada </a:t>
            </a:r>
            <a:r>
              <a:rPr lang="id-ID" sz="1200" dirty="0" err="1">
                <a:solidFill>
                  <a:srgbClr val="000000"/>
                </a:solidFill>
              </a:rPr>
              <a:t>company</a:t>
            </a:r>
            <a:r>
              <a:rPr lang="id-ID" sz="1200" dirty="0">
                <a:solidFill>
                  <a:srgbClr val="000000"/>
                </a:solidFill>
              </a:rPr>
              <a:t> </a:t>
            </a:r>
            <a:r>
              <a:rPr lang="id-ID" sz="1200" dirty="0" err="1">
                <a:solidFill>
                  <a:srgbClr val="000000"/>
                </a:solidFill>
              </a:rPr>
              <a:t>profile</a:t>
            </a:r>
            <a:r>
              <a:rPr lang="id-ID" sz="1200" dirty="0">
                <a:solidFill>
                  <a:srgbClr val="000000"/>
                </a:solidFill>
              </a:rPr>
              <a:t> ini merupakan ringkasan dari beberapa produk yang kami tawarkan, keterangan mengenai produk lebih rinci terdapat pada bagian yang terpisah dari dokumen ini. Produk-produk pilihan yang kami tawarkan ini di produksi oleh mitra kami dengan mengedepankan mutu dan kualitas tinggi,   di antaranya adalah Pupuk, minyak goreng, komoditi hasil bumi, hingga </a:t>
            </a:r>
            <a:r>
              <a:rPr lang="id-ID" sz="1200" dirty="0" err="1">
                <a:solidFill>
                  <a:srgbClr val="000000"/>
                </a:solidFill>
              </a:rPr>
              <a:t>furniture</a:t>
            </a:r>
            <a:r>
              <a:rPr lang="id-ID" sz="1200" dirty="0">
                <a:solidFill>
                  <a:srgbClr val="000000"/>
                </a:solidFill>
              </a:rPr>
              <a:t> rotan. </a:t>
            </a:r>
            <a:endParaRPr lang="id-ID" sz="1200" dirty="0"/>
          </a:p>
        </p:txBody>
      </p:sp>
      <p:sp>
        <p:nvSpPr>
          <p:cNvPr id="12" name="Rectangle 11"/>
          <p:cNvSpPr/>
          <p:nvPr/>
        </p:nvSpPr>
        <p:spPr>
          <a:xfrm>
            <a:off x="3743959" y="7953415"/>
            <a:ext cx="2886075" cy="1200329"/>
          </a:xfrm>
          <a:prstGeom prst="rect">
            <a:avLst/>
          </a:prstGeom>
        </p:spPr>
        <p:txBody>
          <a:bodyPr wrap="square">
            <a:spAutoFit/>
          </a:bodyPr>
          <a:lstStyle/>
          <a:p>
            <a:r>
              <a:rPr lang="id-ID" sz="1200" dirty="0">
                <a:solidFill>
                  <a:schemeClr val="bg1"/>
                </a:solidFill>
              </a:rPr>
              <a:t>Kami akan terus mengembangkan variasi penjualan produk yang di produksi oleh mitra-mitra kami, dan tidak menutup kemungkinan untuk dapat memenuhi  permintaan produk-produk terbaik untuk usaha Anda.</a:t>
            </a:r>
          </a:p>
        </p:txBody>
      </p:sp>
      <p:sp>
        <p:nvSpPr>
          <p:cNvPr id="18" name="Rectangle 17"/>
          <p:cNvSpPr/>
          <p:nvPr/>
        </p:nvSpPr>
        <p:spPr>
          <a:xfrm>
            <a:off x="3707447" y="7547015"/>
            <a:ext cx="569913" cy="1015663"/>
          </a:xfrm>
          <a:prstGeom prst="rect">
            <a:avLst/>
          </a:prstGeom>
        </p:spPr>
        <p:txBody>
          <a:bodyPr wrap="square">
            <a:spAutoFit/>
          </a:bodyPr>
          <a:lstStyle/>
          <a:p>
            <a:r>
              <a:rPr lang="en-US" sz="6000" dirty="0">
                <a:solidFill>
                  <a:schemeClr val="bg1"/>
                </a:solidFill>
              </a:rPr>
              <a:t>“</a:t>
            </a:r>
          </a:p>
        </p:txBody>
      </p:sp>
      <p:sp>
        <p:nvSpPr>
          <p:cNvPr id="2" name="Rectangle 1">
            <a:extLst>
              <a:ext uri="{FF2B5EF4-FFF2-40B4-BE49-F238E27FC236}">
                <a16:creationId xmlns:a16="http://schemas.microsoft.com/office/drawing/2014/main" id="{1938E887-4F20-5FD5-41CC-B41FBFB0C448}"/>
              </a:ext>
            </a:extLst>
          </p:cNvPr>
          <p:cNvSpPr/>
          <p:nvPr/>
        </p:nvSpPr>
        <p:spPr>
          <a:xfrm>
            <a:off x="361120" y="409278"/>
            <a:ext cx="3417923" cy="584775"/>
          </a:xfrm>
          <a:prstGeom prst="rect">
            <a:avLst/>
          </a:prstGeom>
          <a:noFill/>
          <a:effectLst>
            <a:outerShdw blurRad="63500" sx="102000" sy="102000" algn="ctr" rotWithShape="0">
              <a:prstClr val="black">
                <a:alpha val="40000"/>
              </a:prstClr>
            </a:outerShdw>
          </a:effectLst>
        </p:spPr>
        <p:txBody>
          <a:bodyPr wrap="none" lIns="91440" tIns="45720" rIns="91440" bIns="45720">
            <a:spAutoFit/>
            <a:scene3d>
              <a:camera prst="orthographicFront"/>
              <a:lightRig rig="threePt" dir="t"/>
            </a:scene3d>
            <a:sp3d>
              <a:bevelT w="63500"/>
            </a:sp3d>
          </a:bodyPr>
          <a:lstStyle/>
          <a:p>
            <a:pPr algn="ctr"/>
            <a:r>
              <a:rPr lang="id-ID" sz="3200" spc="600" dirty="0">
                <a:ln w="0"/>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rPr>
              <a:t>TENTANG KAMI</a:t>
            </a:r>
            <a:endParaRPr lang="en-US" sz="32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endParaRPr>
          </a:p>
        </p:txBody>
      </p:sp>
      <p:sp>
        <p:nvSpPr>
          <p:cNvPr id="8" name="Rectangle 7">
            <a:extLst>
              <a:ext uri="{FF2B5EF4-FFF2-40B4-BE49-F238E27FC236}">
                <a16:creationId xmlns:a16="http://schemas.microsoft.com/office/drawing/2014/main" id="{EF3F07A1-FC95-487B-AB66-725F7739E681}"/>
              </a:ext>
            </a:extLst>
          </p:cNvPr>
          <p:cNvSpPr/>
          <p:nvPr/>
        </p:nvSpPr>
        <p:spPr>
          <a:xfrm>
            <a:off x="919320" y="3352630"/>
            <a:ext cx="2095445" cy="307777"/>
          </a:xfrm>
          <a:prstGeom prst="rect">
            <a:avLst/>
          </a:prstGeom>
          <a:noFill/>
          <a:effectLst>
            <a:outerShdw blurRad="50800" dist="38100" algn="l" rotWithShape="0">
              <a:prstClr val="black">
                <a:alpha val="40000"/>
              </a:prstClr>
            </a:outerShdw>
          </a:effectLst>
          <a:scene3d>
            <a:camera prst="orthographicFront"/>
            <a:lightRig rig="threePt" dir="t"/>
          </a:scene3d>
          <a:sp3d>
            <a:bevelT w="6350"/>
          </a:sp3d>
        </p:spPr>
        <p:txBody>
          <a:bodyPr wrap="none" lIns="91440" tIns="45720" rIns="91440" bIns="45720">
            <a:spAutoFit/>
            <a:sp3d extrusionH="12700">
              <a:bevelT w="50800"/>
              <a:bevelB w="114300"/>
            </a:sp3d>
          </a:bodyPr>
          <a:lstStyle/>
          <a:p>
            <a:pPr algn="ctr"/>
            <a:r>
              <a:rPr lang="id-ID" sz="1400" b="1" dirty="0">
                <a:ln w="0"/>
                <a:effectLst>
                  <a:outerShdw blurRad="50800" dist="38100" dir="10800000" algn="r" rotWithShape="0">
                    <a:prstClr val="black">
                      <a:alpha val="40000"/>
                    </a:prstClr>
                  </a:outerShdw>
                </a:effectLst>
                <a:latin typeface="Adobe Song Std L" panose="02020300000000000000" pitchFamily="18" charset="-128"/>
                <a:ea typeface="Adobe Song Std L" panose="02020300000000000000" pitchFamily="18" charset="-128"/>
              </a:rPr>
              <a:t>RR STEEL AUTHORITY</a:t>
            </a:r>
            <a:endParaRPr lang="en-US" sz="1400" b="1" cap="none" spc="0" dirty="0">
              <a:ln w="0"/>
              <a:solidFill>
                <a:schemeClr val="tx1"/>
              </a:solidFill>
              <a:effectLst>
                <a:outerShdw blurRad="50800" dist="38100" dir="10800000" algn="r" rotWithShape="0">
                  <a:prstClr val="black">
                    <a:alpha val="40000"/>
                  </a:prstClr>
                </a:outerShdw>
              </a:effectLst>
              <a:latin typeface="Adobe Song Std L" panose="02020300000000000000" pitchFamily="18" charset="-128"/>
              <a:ea typeface="Adobe Song Std L" panose="02020300000000000000" pitchFamily="18" charset="-128"/>
            </a:endParaRPr>
          </a:p>
        </p:txBody>
      </p:sp>
      <p:sp>
        <p:nvSpPr>
          <p:cNvPr id="9" name="Diamond 8">
            <a:extLst>
              <a:ext uri="{FF2B5EF4-FFF2-40B4-BE49-F238E27FC236}">
                <a16:creationId xmlns:a16="http://schemas.microsoft.com/office/drawing/2014/main" id="{C4A916C4-A995-CC19-0940-F92365739086}"/>
              </a:ext>
            </a:extLst>
          </p:cNvPr>
          <p:cNvSpPr/>
          <p:nvPr/>
        </p:nvSpPr>
        <p:spPr>
          <a:xfrm>
            <a:off x="173039" y="3123388"/>
            <a:ext cx="746281" cy="746281"/>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EC1A3EC9-FFF6-2EE0-6F95-B9407311708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6111" y="3123387"/>
            <a:ext cx="750777" cy="746281"/>
          </a:xfrm>
          <a:prstGeom prst="rect">
            <a:avLst/>
          </a:prstGeom>
        </p:spPr>
      </p:pic>
    </p:spTree>
    <p:extLst>
      <p:ext uri="{BB962C8B-B14F-4D97-AF65-F5344CB8AC3E}">
        <p14:creationId xmlns:p14="http://schemas.microsoft.com/office/powerpoint/2010/main" val="1961547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7E8E9"/>
        </a:solidFill>
        <a:effectLst/>
      </p:bgPr>
    </p:bg>
    <p:spTree>
      <p:nvGrpSpPr>
        <p:cNvPr id="1" name=""/>
        <p:cNvGrpSpPr/>
        <p:nvPr/>
      </p:nvGrpSpPr>
      <p:grpSpPr>
        <a:xfrm>
          <a:off x="0" y="0"/>
          <a:ext cx="0" cy="0"/>
          <a:chOff x="0" y="0"/>
          <a:chExt cx="0" cy="0"/>
        </a:xfrm>
      </p:grpSpPr>
      <p:sp>
        <p:nvSpPr>
          <p:cNvPr id="8" name="Rectangle 7"/>
          <p:cNvSpPr/>
          <p:nvPr/>
        </p:nvSpPr>
        <p:spPr>
          <a:xfrm>
            <a:off x="2367281" y="1391337"/>
            <a:ext cx="3941444" cy="3754874"/>
          </a:xfrm>
          <a:prstGeom prst="rect">
            <a:avLst/>
          </a:prstGeom>
        </p:spPr>
        <p:txBody>
          <a:bodyPr wrap="square">
            <a:spAutoFit/>
          </a:bodyPr>
          <a:lstStyle/>
          <a:p>
            <a:pPr algn="just"/>
            <a:r>
              <a:rPr lang="id-ID" sz="1400" dirty="0"/>
              <a:t>CV. RSA </a:t>
            </a:r>
            <a:r>
              <a:rPr lang="id-ID" sz="1400" dirty="0" err="1"/>
              <a:t>bekerjasama</a:t>
            </a:r>
            <a:r>
              <a:rPr lang="id-ID" sz="1400" dirty="0"/>
              <a:t> dalam mendistribusikan Nutrisi Hayati Cair dengan merek Wijaya Kusuma, nutrisi ini</a:t>
            </a:r>
            <a:r>
              <a:rPr lang="en-ID" sz="1400" dirty="0"/>
              <a:t> </a:t>
            </a:r>
            <a:r>
              <a:rPr lang="id-ID" sz="1400" dirty="0"/>
              <a:t>bertujuan</a:t>
            </a:r>
            <a:r>
              <a:rPr lang="en-ID" sz="1400" dirty="0"/>
              <a:t> </a:t>
            </a:r>
            <a:r>
              <a:rPr lang="en-ID" sz="1400" dirty="0" err="1"/>
              <a:t>untuk</a:t>
            </a:r>
            <a:r>
              <a:rPr lang="en-ID" sz="1400" dirty="0"/>
              <a:t> </a:t>
            </a:r>
            <a:r>
              <a:rPr lang="en-ID" sz="1400" dirty="0" err="1"/>
              <a:t>mengembalikan</a:t>
            </a:r>
            <a:r>
              <a:rPr lang="en-ID" sz="1400" dirty="0"/>
              <a:t> </a:t>
            </a:r>
            <a:r>
              <a:rPr lang="en-ID" sz="1400" dirty="0" err="1"/>
              <a:t>tanah</a:t>
            </a:r>
            <a:r>
              <a:rPr lang="en-ID" sz="1400" dirty="0"/>
              <a:t> </a:t>
            </a:r>
            <a:r>
              <a:rPr lang="en-ID" sz="1400" dirty="0" err="1"/>
              <a:t>menjadi</a:t>
            </a:r>
            <a:r>
              <a:rPr lang="en-ID" sz="1400" dirty="0"/>
              <a:t> SUBUR </a:t>
            </a:r>
            <a:r>
              <a:rPr lang="en-ID" sz="1400" dirty="0" err="1"/>
              <a:t>seperti</a:t>
            </a:r>
            <a:r>
              <a:rPr lang="en-ID" sz="1400" dirty="0"/>
              <a:t> </a:t>
            </a:r>
            <a:r>
              <a:rPr lang="en-ID" sz="1400" dirty="0" err="1"/>
              <a:t>halnya</a:t>
            </a:r>
            <a:r>
              <a:rPr lang="en-ID" sz="1400" dirty="0"/>
              <a:t> </a:t>
            </a:r>
            <a:r>
              <a:rPr lang="en-ID" sz="1400" dirty="0" err="1"/>
              <a:t>tanah</a:t>
            </a:r>
            <a:r>
              <a:rPr lang="en-ID" sz="1400" dirty="0"/>
              <a:t> </a:t>
            </a:r>
            <a:r>
              <a:rPr lang="en-ID" sz="1400" dirty="0" err="1"/>
              <a:t>hutan</a:t>
            </a:r>
            <a:r>
              <a:rPr lang="en-ID" sz="1400" dirty="0"/>
              <a:t>. </a:t>
            </a:r>
            <a:endParaRPr lang="id-ID" sz="1400" dirty="0"/>
          </a:p>
          <a:p>
            <a:pPr algn="just"/>
            <a:r>
              <a:rPr lang="en-ID" sz="1400" dirty="0" err="1"/>
              <a:t>Nutrisi</a:t>
            </a:r>
            <a:r>
              <a:rPr lang="en-ID" sz="1400" dirty="0"/>
              <a:t> </a:t>
            </a:r>
            <a:r>
              <a:rPr lang="en-ID" sz="1400" dirty="0" err="1"/>
              <a:t>wijayakusuma</a:t>
            </a:r>
            <a:r>
              <a:rPr lang="en-ID" sz="1400" dirty="0"/>
              <a:t> </a:t>
            </a:r>
            <a:r>
              <a:rPr lang="en-ID" sz="1400" dirty="0" err="1"/>
              <a:t>merupakan</a:t>
            </a:r>
            <a:r>
              <a:rPr lang="en-ID" sz="1400" dirty="0"/>
              <a:t> </a:t>
            </a:r>
            <a:r>
              <a:rPr lang="en-ID" sz="1400" dirty="0" err="1"/>
              <a:t>pupuk</a:t>
            </a:r>
            <a:r>
              <a:rPr lang="en-ID" sz="1400" dirty="0"/>
              <a:t> </a:t>
            </a:r>
            <a:r>
              <a:rPr lang="en-ID" sz="1400" dirty="0" err="1"/>
              <a:t>nutrisi</a:t>
            </a:r>
            <a:r>
              <a:rPr lang="en-ID" sz="1400" dirty="0"/>
              <a:t> yang </a:t>
            </a:r>
            <a:r>
              <a:rPr lang="en-ID" sz="1400" dirty="0" err="1"/>
              <a:t>berbasis</a:t>
            </a:r>
            <a:r>
              <a:rPr lang="en-ID" sz="1400" dirty="0"/>
              <a:t> pada </a:t>
            </a:r>
            <a:r>
              <a:rPr lang="en-ID" sz="1400" dirty="0" err="1"/>
              <a:t>kandungan</a:t>
            </a:r>
            <a:r>
              <a:rPr lang="en-ID" sz="1400" dirty="0"/>
              <a:t> vitamin dan mineral yang </a:t>
            </a:r>
            <a:r>
              <a:rPr lang="en-ID" sz="1400" dirty="0" err="1"/>
              <a:t>menguntungkan</a:t>
            </a:r>
            <a:r>
              <a:rPr lang="en-ID" sz="1400" dirty="0"/>
              <a:t>, yang </a:t>
            </a:r>
            <a:r>
              <a:rPr lang="en-ID" sz="1400" dirty="0" err="1"/>
              <a:t>tak</a:t>
            </a:r>
            <a:r>
              <a:rPr lang="en-ID" sz="1400" dirty="0"/>
              <a:t> </a:t>
            </a:r>
            <a:r>
              <a:rPr lang="en-ID" sz="1400" dirty="0" err="1"/>
              <a:t>terbatas</a:t>
            </a:r>
            <a:r>
              <a:rPr lang="en-ID" sz="1400" dirty="0"/>
              <a:t> </a:t>
            </a:r>
            <a:r>
              <a:rPr lang="en-ID" sz="1400" dirty="0" err="1"/>
              <a:t>jumlahnya</a:t>
            </a:r>
            <a:r>
              <a:rPr lang="en-ID" sz="1400" dirty="0"/>
              <a:t> dan </a:t>
            </a:r>
            <a:r>
              <a:rPr lang="en-ID" sz="1400" dirty="0" err="1"/>
              <a:t>berbagai</a:t>
            </a:r>
            <a:r>
              <a:rPr lang="en-ID" sz="1400" dirty="0"/>
              <a:t> </a:t>
            </a:r>
            <a:r>
              <a:rPr lang="en-ID" sz="1400" dirty="0" err="1"/>
              <a:t>unsur</a:t>
            </a:r>
            <a:r>
              <a:rPr lang="en-ID" sz="1400" dirty="0"/>
              <a:t> </a:t>
            </a:r>
            <a:r>
              <a:rPr lang="en-ID" sz="1400" dirty="0" err="1"/>
              <a:t>nutrisi</a:t>
            </a:r>
            <a:r>
              <a:rPr lang="en-ID" sz="1400" dirty="0"/>
              <a:t> yang </a:t>
            </a:r>
            <a:r>
              <a:rPr lang="en-ID" sz="1400" dirty="0" err="1"/>
              <a:t>dibutuhkan</a:t>
            </a:r>
            <a:r>
              <a:rPr lang="en-ID" sz="1400" dirty="0"/>
              <a:t> oleh </a:t>
            </a:r>
            <a:r>
              <a:rPr lang="en-ID" sz="1400" dirty="0" err="1"/>
              <a:t>tanaman</a:t>
            </a:r>
            <a:r>
              <a:rPr lang="en-ID" sz="1400" dirty="0"/>
              <a:t> </a:t>
            </a:r>
            <a:r>
              <a:rPr lang="en-ID" sz="1400" dirty="0" err="1"/>
              <a:t>baik</a:t>
            </a:r>
            <a:r>
              <a:rPr lang="en-ID" sz="1400" dirty="0"/>
              <a:t> </a:t>
            </a:r>
            <a:r>
              <a:rPr lang="en-ID" sz="1400" dirty="0" err="1"/>
              <a:t>makro</a:t>
            </a:r>
            <a:r>
              <a:rPr lang="en-ID" sz="1400" dirty="0"/>
              <a:t> </a:t>
            </a:r>
            <a:r>
              <a:rPr lang="en-ID" sz="1400" dirty="0" err="1"/>
              <a:t>maupun</a:t>
            </a:r>
            <a:r>
              <a:rPr lang="en-ID" sz="1400" dirty="0"/>
              <a:t> </a:t>
            </a:r>
            <a:r>
              <a:rPr lang="en-ID" sz="1400" dirty="0" err="1"/>
              <a:t>mikro</a:t>
            </a:r>
            <a:r>
              <a:rPr lang="en-ID" sz="1400" dirty="0"/>
              <a:t>.</a:t>
            </a:r>
            <a:endParaRPr lang="id-ID" sz="1400" dirty="0"/>
          </a:p>
          <a:p>
            <a:pPr algn="just"/>
            <a:endParaRPr lang="id-ID" sz="1400" dirty="0"/>
          </a:p>
          <a:p>
            <a:pPr algn="just"/>
            <a:r>
              <a:rPr lang="en-ID" sz="1400" b="1" dirty="0" err="1">
                <a:effectLst/>
              </a:rPr>
              <a:t>Kelebihan</a:t>
            </a:r>
            <a:r>
              <a:rPr lang="en-ID" sz="1400" b="1" dirty="0">
                <a:effectLst/>
              </a:rPr>
              <a:t>  </a:t>
            </a:r>
            <a:r>
              <a:rPr lang="en-ID" sz="1400" b="1" dirty="0" err="1">
                <a:effectLst/>
              </a:rPr>
              <a:t>Wijayakusuma</a:t>
            </a:r>
            <a:r>
              <a:rPr lang="en-ID" sz="1400" b="1" dirty="0">
                <a:effectLst/>
              </a:rPr>
              <a:t>  Nutrition </a:t>
            </a:r>
            <a:r>
              <a:rPr lang="en-ID" sz="1400" b="1" dirty="0" err="1">
                <a:effectLst/>
              </a:rPr>
              <a:t>Dibanding</a:t>
            </a:r>
            <a:r>
              <a:rPr lang="en-ID" sz="1400" b="1" dirty="0">
                <a:effectLst/>
              </a:rPr>
              <a:t> </a:t>
            </a:r>
            <a:r>
              <a:rPr lang="en-ID" sz="1400" b="1" dirty="0" err="1">
                <a:effectLst/>
              </a:rPr>
              <a:t>Pupuk</a:t>
            </a:r>
            <a:r>
              <a:rPr lang="en-ID" sz="1400" b="1" dirty="0">
                <a:effectLst/>
              </a:rPr>
              <a:t> Lain:</a:t>
            </a:r>
            <a:endParaRPr lang="en-ID" sz="1400" dirty="0">
              <a:effectLst/>
            </a:endParaRPr>
          </a:p>
          <a:p>
            <a:pPr algn="just">
              <a:buFont typeface="+mj-lt"/>
              <a:buAutoNum type="arabicPeriod"/>
            </a:pPr>
            <a:r>
              <a:rPr lang="id-ID" sz="1400" dirty="0">
                <a:effectLst/>
              </a:rPr>
              <a:t>Menetralkan PH Tanah</a:t>
            </a:r>
            <a:endParaRPr lang="en-ID" sz="1400" dirty="0">
              <a:effectLst/>
            </a:endParaRPr>
          </a:p>
          <a:p>
            <a:pPr algn="just">
              <a:buFont typeface="+mj-lt"/>
              <a:buAutoNum type="arabicPeriod"/>
            </a:pPr>
            <a:r>
              <a:rPr lang="id-ID" sz="1400" dirty="0">
                <a:effectLst/>
              </a:rPr>
              <a:t>Menggemburkan Tanah</a:t>
            </a:r>
            <a:endParaRPr lang="en-ID" sz="1400" dirty="0">
              <a:effectLst/>
            </a:endParaRPr>
          </a:p>
          <a:p>
            <a:pPr algn="just">
              <a:buFont typeface="+mj-lt"/>
              <a:buAutoNum type="arabicPeriod"/>
            </a:pPr>
            <a:r>
              <a:rPr lang="id-ID" sz="1400" dirty="0">
                <a:effectLst/>
              </a:rPr>
              <a:t>Memaksimalkan proses pembibitan </a:t>
            </a:r>
            <a:endParaRPr lang="en-ID" sz="1400" dirty="0">
              <a:effectLst/>
            </a:endParaRPr>
          </a:p>
          <a:p>
            <a:pPr algn="just">
              <a:buFont typeface="+mj-lt"/>
              <a:buAutoNum type="arabicPeriod"/>
            </a:pPr>
            <a:r>
              <a:rPr lang="id-ID" sz="1400" dirty="0">
                <a:effectLst/>
              </a:rPr>
              <a:t>Memproduksi oksigen sendiri</a:t>
            </a:r>
          </a:p>
          <a:p>
            <a:pPr algn="just">
              <a:buFont typeface="+mj-lt"/>
              <a:buAutoNum type="arabicPeriod"/>
            </a:pPr>
            <a:r>
              <a:rPr lang="id-ID" sz="1400" dirty="0"/>
              <a:t>Memaksimalkan imun dan proteksi tanaman</a:t>
            </a:r>
            <a:endParaRPr lang="en-ID" sz="1400" dirty="0">
              <a:effectLst/>
            </a:endParaRPr>
          </a:p>
        </p:txBody>
      </p:sp>
      <p:cxnSp>
        <p:nvCxnSpPr>
          <p:cNvPr id="9" name="Straight Connector 8"/>
          <p:cNvCxnSpPr/>
          <p:nvPr/>
        </p:nvCxnSpPr>
        <p:spPr>
          <a:xfrm>
            <a:off x="549275" y="1111353"/>
            <a:ext cx="0" cy="1041400"/>
          </a:xfrm>
          <a:prstGeom prst="line">
            <a:avLst/>
          </a:prstGeom>
          <a:ln w="57150">
            <a:solidFill>
              <a:srgbClr val="324B65"/>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C9D4EE70-DFBB-B897-7872-9F02ABD04A43}"/>
              </a:ext>
            </a:extLst>
          </p:cNvPr>
          <p:cNvCxnSpPr>
            <a:cxnSpLocks/>
          </p:cNvCxnSpPr>
          <p:nvPr/>
        </p:nvCxnSpPr>
        <p:spPr>
          <a:xfrm>
            <a:off x="549274" y="5418893"/>
            <a:ext cx="0" cy="3590995"/>
          </a:xfrm>
          <a:prstGeom prst="line">
            <a:avLst/>
          </a:prstGeom>
          <a:ln w="57150">
            <a:solidFill>
              <a:srgbClr val="324B65"/>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77C8FBAC-680E-B666-04DD-80C6C716A2AE}"/>
              </a:ext>
            </a:extLst>
          </p:cNvPr>
          <p:cNvSpPr/>
          <p:nvPr/>
        </p:nvSpPr>
        <p:spPr>
          <a:xfrm>
            <a:off x="156309" y="342809"/>
            <a:ext cx="6545382" cy="584775"/>
          </a:xfrm>
          <a:prstGeom prst="rect">
            <a:avLst/>
          </a:prstGeom>
          <a:noFill/>
          <a:effectLst>
            <a:outerShdw blurRad="63500" sx="102000" sy="102000" algn="ctr" rotWithShape="0">
              <a:prstClr val="black">
                <a:alpha val="40000"/>
              </a:prstClr>
            </a:outerShdw>
          </a:effectLst>
        </p:spPr>
        <p:txBody>
          <a:bodyPr wrap="none" lIns="91440" tIns="45720" rIns="91440" bIns="45720">
            <a:spAutoFit/>
            <a:scene3d>
              <a:camera prst="orthographicFront"/>
              <a:lightRig rig="threePt" dir="t"/>
            </a:scene3d>
            <a:sp3d>
              <a:bevelT w="63500"/>
            </a:sp3d>
          </a:bodyPr>
          <a:lstStyle/>
          <a:p>
            <a:pPr algn="ctr"/>
            <a:r>
              <a:rPr lang="id-ID" sz="32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rPr>
              <a:t>PUPUK NHC RP.</a:t>
            </a:r>
            <a:r>
              <a:rPr lang="id-ID" sz="3200" spc="600" dirty="0">
                <a:ln w="0"/>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rPr>
              <a:t>165</a:t>
            </a:r>
            <a:r>
              <a:rPr lang="id-ID" sz="32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rPr>
              <a:t>k-175k/Liter</a:t>
            </a:r>
            <a:endParaRPr lang="en-US" sz="32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endParaRPr>
          </a:p>
        </p:txBody>
      </p:sp>
      <p:sp>
        <p:nvSpPr>
          <p:cNvPr id="4" name="Rectangle 3">
            <a:extLst>
              <a:ext uri="{FF2B5EF4-FFF2-40B4-BE49-F238E27FC236}">
                <a16:creationId xmlns:a16="http://schemas.microsoft.com/office/drawing/2014/main" id="{0E96FEF5-5EBA-4710-B6B6-62FD1F1B6841}"/>
              </a:ext>
            </a:extLst>
          </p:cNvPr>
          <p:cNvSpPr/>
          <p:nvPr/>
        </p:nvSpPr>
        <p:spPr>
          <a:xfrm>
            <a:off x="549274" y="1033342"/>
            <a:ext cx="3367405" cy="338554"/>
          </a:xfrm>
          <a:prstGeom prst="rect">
            <a:avLst/>
          </a:prstGeom>
        </p:spPr>
        <p:txBody>
          <a:bodyPr wrap="square">
            <a:spAutoFit/>
          </a:bodyPr>
          <a:lstStyle/>
          <a:p>
            <a:r>
              <a:rPr lang="id-ID" sz="1600" b="0" cap="none" spc="0" dirty="0">
                <a:ln w="0"/>
                <a:solidFill>
                  <a:schemeClr val="tx1">
                    <a:lumMod val="65000"/>
                    <a:lumOff val="35000"/>
                  </a:schemeClr>
                </a:solidFill>
                <a:latin typeface="Minion Pro Med" panose="02040503050306020203" pitchFamily="18" charset="0"/>
              </a:rPr>
              <a:t>Nutrisi Hayati Cair Wijaya Kusuma</a:t>
            </a:r>
            <a:endParaRPr lang="pt-BR" sz="1600" dirty="0">
              <a:solidFill>
                <a:srgbClr val="41444D"/>
              </a:solidFill>
              <a:latin typeface="Lato Heavy" panose="020F0502020204030203" pitchFamily="34" charset="0"/>
              <a:ea typeface="Lato Heavy" panose="020F0502020204030203" pitchFamily="34" charset="0"/>
              <a:cs typeface="Lato Heavy" panose="020F0502020204030203" pitchFamily="34" charset="0"/>
            </a:endParaRPr>
          </a:p>
        </p:txBody>
      </p:sp>
      <p:pic>
        <p:nvPicPr>
          <p:cNvPr id="22" name="Picture 21">
            <a:extLst>
              <a:ext uri="{FF2B5EF4-FFF2-40B4-BE49-F238E27FC236}">
                <a16:creationId xmlns:a16="http://schemas.microsoft.com/office/drawing/2014/main" id="{EA4325DE-D7C5-786C-3550-9B8F54F0B96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8176" y="1514516"/>
            <a:ext cx="1640204" cy="2319717"/>
          </a:xfrm>
          <a:prstGeom prst="rect">
            <a:avLst/>
          </a:prstGeom>
        </p:spPr>
      </p:pic>
      <p:sp>
        <p:nvSpPr>
          <p:cNvPr id="28" name="TextBox 27">
            <a:extLst>
              <a:ext uri="{FF2B5EF4-FFF2-40B4-BE49-F238E27FC236}">
                <a16:creationId xmlns:a16="http://schemas.microsoft.com/office/drawing/2014/main" id="{C6B4C185-1983-BBAA-D573-C20F61300EFB}"/>
              </a:ext>
            </a:extLst>
          </p:cNvPr>
          <p:cNvSpPr txBox="1"/>
          <p:nvPr/>
        </p:nvSpPr>
        <p:spPr>
          <a:xfrm>
            <a:off x="2805208" y="5440943"/>
            <a:ext cx="3816068" cy="1169551"/>
          </a:xfrm>
          <a:prstGeom prst="rect">
            <a:avLst/>
          </a:prstGeom>
          <a:noFill/>
        </p:spPr>
        <p:txBody>
          <a:bodyPr wrap="square" rtlCol="0">
            <a:spAutoFit/>
          </a:bodyPr>
          <a:lstStyle/>
          <a:p>
            <a:r>
              <a:rPr lang="id-ID" sz="1400" dirty="0"/>
              <a:t>Hasil lab Sucofindo </a:t>
            </a:r>
            <a:r>
              <a:rPr lang="id-ID" sz="1400" dirty="0" err="1"/>
              <a:t>menujukkan</a:t>
            </a:r>
            <a:r>
              <a:rPr lang="id-ID" sz="1400" dirty="0"/>
              <a:t> penggunaan nutrisi wijaya kusuma dapat mengubah pertanian menggunakan pupuk kimia menjadi organik </a:t>
            </a:r>
          </a:p>
          <a:p>
            <a:endParaRPr lang="id-ID" sz="1400" dirty="0"/>
          </a:p>
          <a:p>
            <a:endParaRPr lang="id-ID" sz="1400" dirty="0"/>
          </a:p>
        </p:txBody>
      </p:sp>
      <p:sp>
        <p:nvSpPr>
          <p:cNvPr id="31" name="TextBox 30">
            <a:extLst>
              <a:ext uri="{FF2B5EF4-FFF2-40B4-BE49-F238E27FC236}">
                <a16:creationId xmlns:a16="http://schemas.microsoft.com/office/drawing/2014/main" id="{4ED70528-3F66-9BDD-A28E-FC9992678503}"/>
              </a:ext>
            </a:extLst>
          </p:cNvPr>
          <p:cNvSpPr txBox="1"/>
          <p:nvPr/>
        </p:nvSpPr>
        <p:spPr>
          <a:xfrm>
            <a:off x="732306" y="7086650"/>
            <a:ext cx="5670548" cy="2031325"/>
          </a:xfrm>
          <a:prstGeom prst="rect">
            <a:avLst/>
          </a:prstGeom>
          <a:noFill/>
        </p:spPr>
        <p:txBody>
          <a:bodyPr wrap="square">
            <a:spAutoFit/>
          </a:bodyPr>
          <a:lstStyle/>
          <a:p>
            <a:pPr algn="ctr"/>
            <a:r>
              <a:rPr lang="en-ID" sz="1400" b="1" dirty="0">
                <a:effectLst/>
              </a:rPr>
              <a:t>Sangat </a:t>
            </a:r>
            <a:r>
              <a:rPr lang="en-ID" sz="1400" b="1" dirty="0" err="1">
                <a:effectLst/>
              </a:rPr>
              <a:t>praktis</a:t>
            </a:r>
            <a:r>
              <a:rPr lang="en-ID" sz="1400" b="1" dirty="0">
                <a:effectLst/>
              </a:rPr>
              <a:t> </a:t>
            </a:r>
            <a:r>
              <a:rPr lang="en-ID" sz="1400" b="1" dirty="0" err="1">
                <a:effectLst/>
              </a:rPr>
              <a:t>saat</a:t>
            </a:r>
            <a:r>
              <a:rPr lang="en-ID" sz="1400" b="1" dirty="0">
                <a:effectLst/>
              </a:rPr>
              <a:t> </a:t>
            </a:r>
            <a:r>
              <a:rPr lang="en-ID" sz="1400" b="1" dirty="0" err="1">
                <a:effectLst/>
              </a:rPr>
              <a:t>digunakan</a:t>
            </a:r>
            <a:r>
              <a:rPr lang="en-ID" sz="1400" b="1" dirty="0">
                <a:effectLst/>
              </a:rPr>
              <a:t> :</a:t>
            </a:r>
          </a:p>
          <a:p>
            <a:pPr marL="182563" indent="-182563" algn="just">
              <a:buFont typeface="+mj-lt"/>
              <a:buAutoNum type="arabicPeriod"/>
            </a:pPr>
            <a:r>
              <a:rPr lang="en-ID" sz="1400" dirty="0" err="1">
                <a:effectLst/>
              </a:rPr>
              <a:t>Cukup</a:t>
            </a:r>
            <a:r>
              <a:rPr lang="en-ID" sz="1400" dirty="0">
                <a:effectLst/>
              </a:rPr>
              <a:t> </a:t>
            </a:r>
            <a:r>
              <a:rPr lang="en-ID" sz="1400" dirty="0" err="1">
                <a:effectLst/>
              </a:rPr>
              <a:t>dicampur</a:t>
            </a:r>
            <a:r>
              <a:rPr lang="en-ID" sz="1400" dirty="0">
                <a:effectLst/>
              </a:rPr>
              <a:t> </a:t>
            </a:r>
            <a:r>
              <a:rPr lang="en-ID" sz="1400" dirty="0" err="1">
                <a:effectLst/>
              </a:rPr>
              <a:t>dengan</a:t>
            </a:r>
            <a:r>
              <a:rPr lang="en-ID" sz="1400" dirty="0">
                <a:effectLst/>
              </a:rPr>
              <a:t> air, </a:t>
            </a:r>
            <a:r>
              <a:rPr lang="en-ID" sz="1400" dirty="0" err="1">
                <a:effectLst/>
              </a:rPr>
              <a:t>dapat</a:t>
            </a:r>
            <a:r>
              <a:rPr lang="en-ID" sz="1400" dirty="0">
                <a:effectLst/>
              </a:rPr>
              <a:t> </a:t>
            </a:r>
            <a:r>
              <a:rPr lang="en-ID" sz="1400" dirty="0" err="1">
                <a:effectLst/>
              </a:rPr>
              <a:t>langsung</a:t>
            </a:r>
            <a:r>
              <a:rPr lang="en-ID" sz="1400" dirty="0">
                <a:effectLst/>
              </a:rPr>
              <a:t> </a:t>
            </a:r>
            <a:r>
              <a:rPr lang="en-ID" sz="1400" dirty="0" err="1">
                <a:effectLst/>
              </a:rPr>
              <a:t>diaplikasikan</a:t>
            </a:r>
            <a:r>
              <a:rPr lang="en-ID" sz="1400" dirty="0">
                <a:effectLst/>
              </a:rPr>
              <a:t> dan </a:t>
            </a:r>
            <a:br>
              <a:rPr lang="id-ID" sz="1400" dirty="0">
                <a:effectLst/>
              </a:rPr>
            </a:br>
            <a:r>
              <a:rPr lang="en-ID" sz="1400" dirty="0" err="1">
                <a:effectLst/>
              </a:rPr>
              <a:t>tidak</a:t>
            </a:r>
            <a:r>
              <a:rPr lang="en-ID" sz="1400" dirty="0">
                <a:effectLst/>
              </a:rPr>
              <a:t> </a:t>
            </a:r>
            <a:r>
              <a:rPr lang="en-ID" sz="1400" dirty="0" err="1">
                <a:effectLst/>
              </a:rPr>
              <a:t>hanyut</a:t>
            </a:r>
            <a:r>
              <a:rPr lang="en-ID" sz="1400" dirty="0">
                <a:effectLst/>
              </a:rPr>
              <a:t> oleh air </a:t>
            </a:r>
            <a:r>
              <a:rPr lang="en-ID" sz="1400" dirty="0" err="1">
                <a:effectLst/>
              </a:rPr>
              <a:t>siraman</a:t>
            </a:r>
            <a:r>
              <a:rPr lang="en-ID" sz="1400" dirty="0">
                <a:effectLst/>
              </a:rPr>
              <a:t> </a:t>
            </a:r>
            <a:r>
              <a:rPr lang="en-ID" sz="1400" dirty="0" err="1">
                <a:effectLst/>
              </a:rPr>
              <a:t>ataupun</a:t>
            </a:r>
            <a:r>
              <a:rPr lang="en-ID" sz="1400" dirty="0">
                <a:effectLst/>
              </a:rPr>
              <a:t> air </a:t>
            </a:r>
            <a:r>
              <a:rPr lang="en-ID" sz="1400" dirty="0" err="1">
                <a:effectLst/>
              </a:rPr>
              <a:t>hujan</a:t>
            </a:r>
            <a:r>
              <a:rPr lang="en-ID" sz="1400" dirty="0">
                <a:effectLst/>
              </a:rPr>
              <a:t>.</a:t>
            </a:r>
          </a:p>
          <a:p>
            <a:pPr marL="182563" indent="-182563" algn="just">
              <a:buFont typeface="+mj-lt"/>
              <a:buAutoNum type="arabicPeriod"/>
            </a:pPr>
            <a:r>
              <a:rPr lang="en-ID" sz="1400" dirty="0" err="1">
                <a:effectLst/>
              </a:rPr>
              <a:t>Diaplikasikan</a:t>
            </a:r>
            <a:r>
              <a:rPr lang="en-ID" sz="1400" dirty="0">
                <a:effectLst/>
              </a:rPr>
              <a:t> </a:t>
            </a:r>
            <a:r>
              <a:rPr lang="en-ID" sz="1400" dirty="0" err="1">
                <a:effectLst/>
              </a:rPr>
              <a:t>secara</a:t>
            </a:r>
            <a:r>
              <a:rPr lang="en-ID" sz="1400" dirty="0">
                <a:effectLst/>
              </a:rPr>
              <a:t> </a:t>
            </a:r>
            <a:r>
              <a:rPr lang="en-ID" sz="1400" dirty="0" err="1">
                <a:effectLst/>
              </a:rPr>
              <a:t>bersamaan</a:t>
            </a:r>
            <a:r>
              <a:rPr lang="en-ID" sz="1400" dirty="0">
                <a:effectLst/>
              </a:rPr>
              <a:t> </a:t>
            </a:r>
            <a:r>
              <a:rPr lang="en-ID" sz="1400" dirty="0" err="1">
                <a:effectLst/>
              </a:rPr>
              <a:t>dengan</a:t>
            </a:r>
            <a:r>
              <a:rPr lang="en-ID" sz="1400" dirty="0">
                <a:effectLst/>
              </a:rPr>
              <a:t> </a:t>
            </a:r>
            <a:r>
              <a:rPr lang="en-ID" sz="1400" dirty="0" err="1">
                <a:effectLst/>
              </a:rPr>
              <a:t>pupuk</a:t>
            </a:r>
            <a:r>
              <a:rPr lang="en-ID" sz="1400" dirty="0">
                <a:effectLst/>
              </a:rPr>
              <a:t> lain, </a:t>
            </a:r>
            <a:r>
              <a:rPr lang="en-ID" sz="1400" dirty="0" err="1">
                <a:effectLst/>
              </a:rPr>
              <a:t>dengan</a:t>
            </a:r>
            <a:r>
              <a:rPr lang="en-ID" sz="1400" dirty="0">
                <a:effectLst/>
              </a:rPr>
              <a:t> </a:t>
            </a:r>
            <a:r>
              <a:rPr lang="en-ID" sz="1400" dirty="0" err="1">
                <a:effectLst/>
              </a:rPr>
              <a:t>cara</a:t>
            </a:r>
            <a:r>
              <a:rPr lang="en-ID" sz="1400" dirty="0">
                <a:effectLst/>
              </a:rPr>
              <a:t> </a:t>
            </a:r>
            <a:r>
              <a:rPr lang="en-ID" sz="1400" dirty="0" err="1">
                <a:effectLst/>
              </a:rPr>
              <a:t>dicampurkan</a:t>
            </a:r>
            <a:r>
              <a:rPr lang="en-ID" sz="1400" dirty="0">
                <a:effectLst/>
              </a:rPr>
              <a:t>.</a:t>
            </a:r>
          </a:p>
          <a:p>
            <a:pPr marL="182563" indent="-182563" algn="just">
              <a:buFont typeface="+mj-lt"/>
              <a:buAutoNum type="arabicPeriod"/>
            </a:pPr>
            <a:r>
              <a:rPr lang="en-ID" sz="1400" dirty="0" err="1">
                <a:effectLst/>
              </a:rPr>
              <a:t>Dapat</a:t>
            </a:r>
            <a:r>
              <a:rPr lang="en-ID" sz="1400" dirty="0">
                <a:effectLst/>
              </a:rPr>
              <a:t> </a:t>
            </a:r>
            <a:r>
              <a:rPr lang="en-ID" sz="1400" dirty="0" err="1">
                <a:effectLst/>
              </a:rPr>
              <a:t>digunakan</a:t>
            </a:r>
            <a:r>
              <a:rPr lang="en-ID" sz="1400" dirty="0">
                <a:effectLst/>
              </a:rPr>
              <a:t> </a:t>
            </a:r>
            <a:r>
              <a:rPr lang="en-ID" sz="1400" dirty="0" err="1">
                <a:effectLst/>
              </a:rPr>
              <a:t>sebagai</a:t>
            </a:r>
            <a:r>
              <a:rPr lang="en-ID" sz="1400" dirty="0">
                <a:effectLst/>
              </a:rPr>
              <a:t> media </a:t>
            </a:r>
            <a:r>
              <a:rPr lang="en-ID" sz="1400" dirty="0" err="1">
                <a:effectLst/>
              </a:rPr>
              <a:t>tanam</a:t>
            </a:r>
            <a:r>
              <a:rPr lang="en-ID" sz="1400" dirty="0">
                <a:effectLst/>
              </a:rPr>
              <a:t> </a:t>
            </a:r>
            <a:r>
              <a:rPr lang="en-ID" sz="1400" dirty="0" err="1">
                <a:effectLst/>
              </a:rPr>
              <a:t>cair</a:t>
            </a:r>
            <a:r>
              <a:rPr lang="id-ID" sz="1400" dirty="0"/>
              <a:t> </a:t>
            </a:r>
            <a:r>
              <a:rPr lang="en-ID" sz="1400" dirty="0">
                <a:effectLst/>
              </a:rPr>
              <a:t>(</a:t>
            </a:r>
            <a:r>
              <a:rPr lang="en-ID" sz="1400" dirty="0" err="1">
                <a:effectLst/>
              </a:rPr>
              <a:t>hidroponik</a:t>
            </a:r>
            <a:r>
              <a:rPr lang="id-ID" sz="1400" dirty="0"/>
              <a:t> atau </a:t>
            </a:r>
            <a:br>
              <a:rPr lang="id-ID" sz="1400" dirty="0"/>
            </a:br>
            <a:r>
              <a:rPr lang="en-ID" sz="1400" dirty="0" err="1">
                <a:effectLst/>
              </a:rPr>
              <a:t>aquaponik</a:t>
            </a:r>
            <a:r>
              <a:rPr lang="en-ID" sz="1400" dirty="0">
                <a:effectLst/>
              </a:rPr>
              <a:t>).</a:t>
            </a:r>
          </a:p>
          <a:p>
            <a:pPr marL="182563" indent="-182563" algn="just">
              <a:buFont typeface="+mj-lt"/>
              <a:buAutoNum type="arabicPeriod"/>
            </a:pPr>
            <a:r>
              <a:rPr lang="en-ID" sz="1400" dirty="0" err="1">
                <a:effectLst/>
              </a:rPr>
              <a:t>Disimpan</a:t>
            </a:r>
            <a:r>
              <a:rPr lang="en-ID" sz="1400" dirty="0">
                <a:effectLst/>
              </a:rPr>
              <a:t> </a:t>
            </a:r>
            <a:r>
              <a:rPr lang="en-ID" sz="1400" dirty="0" err="1">
                <a:effectLst/>
              </a:rPr>
              <a:t>tanpa</a:t>
            </a:r>
            <a:r>
              <a:rPr lang="en-ID" sz="1400" dirty="0">
                <a:effectLst/>
              </a:rPr>
              <a:t> </a:t>
            </a:r>
            <a:r>
              <a:rPr lang="en-ID" sz="1400" dirty="0" err="1">
                <a:effectLst/>
              </a:rPr>
              <a:t>takut</a:t>
            </a:r>
            <a:r>
              <a:rPr lang="en-ID" sz="1400" dirty="0">
                <a:effectLst/>
              </a:rPr>
              <a:t> </a:t>
            </a:r>
            <a:r>
              <a:rPr lang="en-ID" sz="1400" dirty="0" err="1">
                <a:effectLst/>
              </a:rPr>
              <a:t>terkontamiflasi</a:t>
            </a:r>
            <a:r>
              <a:rPr lang="en-ID" sz="1400" dirty="0">
                <a:effectLst/>
              </a:rPr>
              <a:t>, </a:t>
            </a:r>
            <a:r>
              <a:rPr lang="en-ID" sz="1400" dirty="0" err="1">
                <a:effectLst/>
              </a:rPr>
              <a:t>semakin</a:t>
            </a:r>
            <a:r>
              <a:rPr lang="en-ID" sz="1400" dirty="0">
                <a:effectLst/>
              </a:rPr>
              <a:t> lama </a:t>
            </a:r>
            <a:r>
              <a:rPr lang="en-ID" sz="1400" dirty="0" err="1">
                <a:effectLst/>
              </a:rPr>
              <a:t>disimpan</a:t>
            </a:r>
            <a:r>
              <a:rPr lang="en-ID" sz="1400" dirty="0">
                <a:effectLst/>
              </a:rPr>
              <a:t> </a:t>
            </a:r>
            <a:br>
              <a:rPr lang="id-ID" sz="1400" dirty="0">
                <a:effectLst/>
              </a:rPr>
            </a:br>
            <a:r>
              <a:rPr lang="en-ID" sz="1400" dirty="0" err="1">
                <a:effectLst/>
              </a:rPr>
              <a:t>kualitasnya</a:t>
            </a:r>
            <a:r>
              <a:rPr lang="en-ID" sz="1400" dirty="0">
                <a:effectLst/>
              </a:rPr>
              <a:t> </a:t>
            </a:r>
            <a:r>
              <a:rPr lang="en-ID" sz="1400" dirty="0" err="1">
                <a:effectLst/>
              </a:rPr>
              <a:t>semakin</a:t>
            </a:r>
            <a:r>
              <a:rPr lang="en-ID" sz="1400" dirty="0">
                <a:effectLst/>
              </a:rPr>
              <a:t> </a:t>
            </a:r>
            <a:r>
              <a:rPr lang="en-ID" sz="1400" dirty="0" err="1">
                <a:effectLst/>
              </a:rPr>
              <a:t>baik</a:t>
            </a:r>
            <a:r>
              <a:rPr lang="en-ID" sz="1400" dirty="0">
                <a:effectLst/>
              </a:rPr>
              <a:t>.</a:t>
            </a:r>
          </a:p>
        </p:txBody>
      </p:sp>
      <p:pic>
        <p:nvPicPr>
          <p:cNvPr id="36" name="Picture 35">
            <a:extLst>
              <a:ext uri="{FF2B5EF4-FFF2-40B4-BE49-F238E27FC236}">
                <a16:creationId xmlns:a16="http://schemas.microsoft.com/office/drawing/2014/main" id="{C15003A7-8394-DD41-0B8F-4813FFD48089}"/>
              </a:ext>
            </a:extLst>
          </p:cNvPr>
          <p:cNvPicPr>
            <a:picLocks/>
          </p:cNvPicPr>
          <p:nvPr/>
        </p:nvPicPr>
        <p:blipFill>
          <a:blip r:embed="rId3">
            <a:extLst>
              <a:ext uri="{28A0092B-C50C-407E-A947-70E740481C1C}">
                <a14:useLocalDpi xmlns:a14="http://schemas.microsoft.com/office/drawing/2010/main" val="0"/>
              </a:ext>
            </a:extLst>
          </a:blip>
          <a:stretch/>
        </p:blipFill>
        <p:spPr>
          <a:xfrm>
            <a:off x="627506" y="5440943"/>
            <a:ext cx="2167010" cy="1410059"/>
          </a:xfrm>
          <a:prstGeom prst="rect">
            <a:avLst/>
          </a:prstGeom>
        </p:spPr>
      </p:pic>
    </p:spTree>
    <p:extLst>
      <p:ext uri="{BB962C8B-B14F-4D97-AF65-F5344CB8AC3E}">
        <p14:creationId xmlns:p14="http://schemas.microsoft.com/office/powerpoint/2010/main" val="614941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828ACEE7-98AD-077C-AE80-D5766BE25931}"/>
              </a:ext>
            </a:extLst>
          </p:cNvPr>
          <p:cNvSpPr/>
          <p:nvPr/>
        </p:nvSpPr>
        <p:spPr>
          <a:xfrm>
            <a:off x="0" y="7325360"/>
            <a:ext cx="6857988" cy="2580473"/>
          </a:xfrm>
          <a:prstGeom prst="rect">
            <a:avLst/>
          </a:prstGeom>
          <a:solidFill>
            <a:srgbClr val="118FB8"/>
          </a:solidFill>
          <a:ln>
            <a:noFill/>
          </a:ln>
          <a:scene3d>
            <a:camera prst="orthographicFront"/>
            <a:lightRig rig="threePt" dir="t"/>
          </a:scene3d>
          <a:sp3d>
            <a:bevelT w="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rcRect l="10075" r="10075"/>
          <a:stretch/>
        </p:blipFill>
        <p:spPr>
          <a:xfrm>
            <a:off x="1501772" y="739776"/>
            <a:ext cx="5356228" cy="3552717"/>
          </a:xfrm>
          <a:custGeom>
            <a:avLst/>
            <a:gdLst>
              <a:gd name="connsiteX0" fmla="*/ 326458 w 5356228"/>
              <a:gd name="connsiteY0" fmla="*/ 0 h 3552717"/>
              <a:gd name="connsiteX1" fmla="*/ 5356228 w 5356228"/>
              <a:gd name="connsiteY1" fmla="*/ 0 h 3552717"/>
              <a:gd name="connsiteX2" fmla="*/ 5356228 w 5356228"/>
              <a:gd name="connsiteY2" fmla="*/ 3552717 h 3552717"/>
              <a:gd name="connsiteX3" fmla="*/ 5042282 w 5356228"/>
              <a:gd name="connsiteY3" fmla="*/ 2994472 h 3552717"/>
              <a:gd name="connsiteX4" fmla="*/ 934097 w 5356228"/>
              <a:gd name="connsiteY4" fmla="*/ 2994472 h 3552717"/>
              <a:gd name="connsiteX5" fmla="*/ 0 w 5356228"/>
              <a:gd name="connsiteY5" fmla="*/ 1333501 h 3552717"/>
              <a:gd name="connsiteX6" fmla="*/ 1084987 w 5356228"/>
              <a:gd name="connsiteY6" fmla="*/ 1333501 h 3552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56228" h="3552717">
                <a:moveTo>
                  <a:pt x="326458" y="0"/>
                </a:moveTo>
                <a:lnTo>
                  <a:pt x="5356228" y="0"/>
                </a:lnTo>
                <a:lnTo>
                  <a:pt x="5356228" y="3552717"/>
                </a:lnTo>
                <a:lnTo>
                  <a:pt x="5042282" y="2994472"/>
                </a:lnTo>
                <a:lnTo>
                  <a:pt x="934097" y="2994472"/>
                </a:lnTo>
                <a:lnTo>
                  <a:pt x="0" y="1333501"/>
                </a:lnTo>
                <a:lnTo>
                  <a:pt x="1084987" y="1333501"/>
                </a:lnTo>
                <a:close/>
              </a:path>
            </a:pathLst>
          </a:custGeom>
        </p:spPr>
      </p:pic>
      <p:sp>
        <p:nvSpPr>
          <p:cNvPr id="9" name="Freeform 8"/>
          <p:cNvSpPr/>
          <p:nvPr/>
        </p:nvSpPr>
        <p:spPr>
          <a:xfrm>
            <a:off x="0" y="166"/>
            <a:ext cx="4442459" cy="4806445"/>
          </a:xfrm>
          <a:custGeom>
            <a:avLst/>
            <a:gdLst>
              <a:gd name="connsiteX0" fmla="*/ 0 w 6858000"/>
              <a:gd name="connsiteY0" fmla="*/ 0 h 9906000"/>
              <a:gd name="connsiteX1" fmla="*/ 1224256 w 6858000"/>
              <a:gd name="connsiteY1" fmla="*/ 0 h 9906000"/>
              <a:gd name="connsiteX2" fmla="*/ 6858000 w 6858000"/>
              <a:gd name="connsiteY2" fmla="*/ 9906000 h 9906000"/>
              <a:gd name="connsiteX3" fmla="*/ 0 w 6858000"/>
              <a:gd name="connsiteY3" fmla="*/ 9906000 h 9906000"/>
            </a:gdLst>
            <a:ahLst/>
            <a:cxnLst>
              <a:cxn ang="0">
                <a:pos x="connsiteX0" y="connsiteY0"/>
              </a:cxn>
              <a:cxn ang="0">
                <a:pos x="connsiteX1" y="connsiteY1"/>
              </a:cxn>
              <a:cxn ang="0">
                <a:pos x="connsiteX2" y="connsiteY2"/>
              </a:cxn>
              <a:cxn ang="0">
                <a:pos x="connsiteX3" y="connsiteY3"/>
              </a:cxn>
            </a:cxnLst>
            <a:rect l="l" t="t" r="r" b="b"/>
            <a:pathLst>
              <a:path w="6858000" h="9906000">
                <a:moveTo>
                  <a:pt x="0" y="0"/>
                </a:moveTo>
                <a:lnTo>
                  <a:pt x="1224256" y="0"/>
                </a:lnTo>
                <a:lnTo>
                  <a:pt x="6858000" y="9906000"/>
                </a:lnTo>
                <a:lnTo>
                  <a:pt x="0" y="9906000"/>
                </a:lnTo>
                <a:close/>
              </a:path>
            </a:pathLst>
          </a:custGeom>
          <a:solidFill>
            <a:srgbClr val="118FB8"/>
          </a:solidFill>
          <a:ln>
            <a:noFill/>
          </a:ln>
          <a:scene3d>
            <a:camera prst="orthographicFront"/>
            <a:lightRig rig="threePt" dir="t"/>
          </a:scene3d>
          <a:sp3d>
            <a:bevelT w="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p:cNvSpPr/>
          <p:nvPr/>
        </p:nvSpPr>
        <p:spPr>
          <a:xfrm>
            <a:off x="401335" y="4965170"/>
            <a:ext cx="3215924" cy="584775"/>
          </a:xfrm>
          <a:prstGeom prst="rect">
            <a:avLst/>
          </a:prstGeom>
        </p:spPr>
        <p:txBody>
          <a:bodyPr wrap="square">
            <a:spAutoFit/>
          </a:bodyPr>
          <a:lstStyle/>
          <a:p>
            <a:pPr algn="just"/>
            <a:r>
              <a:rPr lang="en-ID" sz="1600" b="1" dirty="0" err="1"/>
              <a:t>Minyak</a:t>
            </a:r>
            <a:r>
              <a:rPr lang="en-ID" sz="1600" b="1" dirty="0"/>
              <a:t> goreng </a:t>
            </a:r>
            <a:r>
              <a:rPr lang="id-ID" sz="1600" b="1" dirty="0"/>
              <a:t>dengan</a:t>
            </a:r>
            <a:r>
              <a:rPr lang="en-ID" sz="1600" b="1" dirty="0"/>
              <a:t> </a:t>
            </a:r>
            <a:r>
              <a:rPr lang="en-ID" sz="1600" b="1" dirty="0" err="1"/>
              <a:t>bahan</a:t>
            </a:r>
            <a:r>
              <a:rPr lang="en-ID" sz="1600" b="1" dirty="0"/>
              <a:t> </a:t>
            </a:r>
            <a:r>
              <a:rPr lang="en-ID" sz="1600" b="1" dirty="0" err="1"/>
              <a:t>baku</a:t>
            </a:r>
            <a:r>
              <a:rPr lang="en-ID" sz="1600" b="1" dirty="0"/>
              <a:t> </a:t>
            </a:r>
            <a:r>
              <a:rPr lang="en-ID" sz="1600" b="1" dirty="0" err="1"/>
              <a:t>kelapa</a:t>
            </a:r>
            <a:r>
              <a:rPr lang="en-ID" sz="1600" b="1" dirty="0"/>
              <a:t> </a:t>
            </a:r>
            <a:r>
              <a:rPr lang="en-ID" sz="1600" b="1" dirty="0" err="1"/>
              <a:t>sawit</a:t>
            </a:r>
            <a:r>
              <a:rPr lang="en-ID" sz="1600" b="1" dirty="0"/>
              <a:t> </a:t>
            </a:r>
            <a:r>
              <a:rPr lang="en-ID" sz="1600" b="1" dirty="0" err="1"/>
              <a:t>pilihan</a:t>
            </a:r>
            <a:r>
              <a:rPr lang="id-ID" sz="1600" b="1" dirty="0"/>
              <a:t> 190-252</a:t>
            </a:r>
            <a:endParaRPr lang="id-ID" sz="1600" b="1" dirty="0">
              <a:latin typeface="+mj-lt"/>
              <a:cs typeface="Times New Roman" panose="02020603050405020304" pitchFamily="18" charset="0"/>
            </a:endParaRPr>
          </a:p>
        </p:txBody>
      </p:sp>
      <p:cxnSp>
        <p:nvCxnSpPr>
          <p:cNvPr id="21" name="Straight Connector 20"/>
          <p:cNvCxnSpPr>
            <a:cxnSpLocks/>
          </p:cNvCxnSpPr>
          <p:nvPr/>
        </p:nvCxnSpPr>
        <p:spPr>
          <a:xfrm>
            <a:off x="384236" y="1832503"/>
            <a:ext cx="0" cy="2839641"/>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405212" y="5600343"/>
            <a:ext cx="5853347" cy="1600438"/>
          </a:xfrm>
          <a:prstGeom prst="rect">
            <a:avLst/>
          </a:prstGeom>
        </p:spPr>
        <p:txBody>
          <a:bodyPr wrap="square">
            <a:spAutoFit/>
          </a:bodyPr>
          <a:lstStyle/>
          <a:p>
            <a:pPr algn="just"/>
            <a:r>
              <a:rPr lang="id-ID" sz="1400" dirty="0">
                <a:latin typeface="+mj-lt"/>
                <a:cs typeface="Times New Roman" panose="02020603050405020304" pitchFamily="18" charset="0"/>
              </a:rPr>
              <a:t>CV. RSA bekerja sama dengan perusahaan minyak goreng merek cendana dalam </a:t>
            </a:r>
            <a:r>
              <a:rPr lang="id-ID" sz="1400" dirty="0" err="1">
                <a:latin typeface="+mj-lt"/>
                <a:cs typeface="Times New Roman" panose="02020603050405020304" pitchFamily="18" charset="0"/>
              </a:rPr>
              <a:t>mendistirbusikan</a:t>
            </a:r>
            <a:r>
              <a:rPr lang="id-ID" sz="1400" dirty="0">
                <a:latin typeface="+mj-lt"/>
                <a:cs typeface="Times New Roman" panose="02020603050405020304" pitchFamily="18" charset="0"/>
              </a:rPr>
              <a:t> minyak goreng kepada distributor hingga </a:t>
            </a:r>
            <a:r>
              <a:rPr lang="id-ID" sz="1400" dirty="0" err="1">
                <a:latin typeface="+mj-lt"/>
                <a:cs typeface="Times New Roman" panose="02020603050405020304" pitchFamily="18" charset="0"/>
              </a:rPr>
              <a:t>end</a:t>
            </a:r>
            <a:r>
              <a:rPr lang="id-ID" sz="1400" dirty="0">
                <a:latin typeface="+mj-lt"/>
                <a:cs typeface="Times New Roman" panose="02020603050405020304" pitchFamily="18" charset="0"/>
              </a:rPr>
              <a:t> </a:t>
            </a:r>
            <a:r>
              <a:rPr lang="id-ID" sz="1400" dirty="0" err="1">
                <a:latin typeface="+mj-lt"/>
                <a:cs typeface="Times New Roman" panose="02020603050405020304" pitchFamily="18" charset="0"/>
              </a:rPr>
              <a:t>user</a:t>
            </a:r>
            <a:r>
              <a:rPr lang="id-ID" sz="1400" dirty="0">
                <a:latin typeface="+mj-lt"/>
                <a:cs typeface="Times New Roman" panose="02020603050405020304" pitchFamily="18" charset="0"/>
              </a:rPr>
              <a:t>, minyak goreng cendana adalah minyak goreng dari kelapa sawit yang merupakan minyak nabati yang didapatkan dari </a:t>
            </a:r>
            <a:r>
              <a:rPr lang="id-ID" sz="1400" i="1" dirty="0" err="1">
                <a:latin typeface="+mj-lt"/>
                <a:cs typeface="Times New Roman" panose="02020603050405020304" pitchFamily="18" charset="0"/>
              </a:rPr>
              <a:t>mesocarp</a:t>
            </a:r>
            <a:r>
              <a:rPr lang="id-ID" sz="1400" dirty="0">
                <a:latin typeface="+mj-lt"/>
                <a:cs typeface="Times New Roman" panose="02020603050405020304" pitchFamily="18" charset="0"/>
              </a:rPr>
              <a:t> buah pohon kelapa sawit, umumnya dari spesies </a:t>
            </a:r>
            <a:r>
              <a:rPr lang="id-ID" sz="1400" i="1" dirty="0" err="1">
                <a:latin typeface="+mj-lt"/>
                <a:cs typeface="Times New Roman" panose="02020603050405020304" pitchFamily="18" charset="0"/>
              </a:rPr>
              <a:t>Elaeis</a:t>
            </a:r>
            <a:r>
              <a:rPr lang="id-ID" sz="1400" i="1" dirty="0">
                <a:latin typeface="+mj-lt"/>
                <a:cs typeface="Times New Roman" panose="02020603050405020304" pitchFamily="18" charset="0"/>
              </a:rPr>
              <a:t> </a:t>
            </a:r>
            <a:r>
              <a:rPr lang="id-ID" sz="1400" i="1" dirty="0" err="1">
                <a:latin typeface="+mj-lt"/>
                <a:cs typeface="Times New Roman" panose="02020603050405020304" pitchFamily="18" charset="0"/>
              </a:rPr>
              <a:t>guineensis</a:t>
            </a:r>
            <a:r>
              <a:rPr lang="id-ID" sz="1400" dirty="0">
                <a:latin typeface="+mj-lt"/>
                <a:cs typeface="Times New Roman" panose="02020603050405020304" pitchFamily="18" charset="0"/>
              </a:rPr>
              <a:t>, dan sedikit dari spesies </a:t>
            </a:r>
            <a:r>
              <a:rPr lang="id-ID" sz="1400" i="1" dirty="0" err="1">
                <a:latin typeface="+mj-lt"/>
                <a:cs typeface="Times New Roman" panose="02020603050405020304" pitchFamily="18" charset="0"/>
              </a:rPr>
              <a:t>Elaeis</a:t>
            </a:r>
            <a:r>
              <a:rPr lang="id-ID" sz="1400" i="1" dirty="0">
                <a:latin typeface="+mj-lt"/>
                <a:cs typeface="Times New Roman" panose="02020603050405020304" pitchFamily="18" charset="0"/>
              </a:rPr>
              <a:t> </a:t>
            </a:r>
            <a:r>
              <a:rPr lang="id-ID" sz="1400" i="1" dirty="0" err="1">
                <a:latin typeface="+mj-lt"/>
                <a:cs typeface="Times New Roman" panose="02020603050405020304" pitchFamily="18" charset="0"/>
              </a:rPr>
              <a:t>oleifera</a:t>
            </a:r>
            <a:r>
              <a:rPr lang="id-ID" sz="1400" i="1" dirty="0">
                <a:latin typeface="+mj-lt"/>
                <a:cs typeface="Times New Roman" panose="02020603050405020304" pitchFamily="18" charset="0"/>
              </a:rPr>
              <a:t> </a:t>
            </a:r>
            <a:r>
              <a:rPr lang="id-ID" sz="1400" dirty="0">
                <a:latin typeface="+mj-lt"/>
                <a:cs typeface="Times New Roman" panose="02020603050405020304" pitchFamily="18" charset="0"/>
              </a:rPr>
              <a:t>dan </a:t>
            </a:r>
            <a:r>
              <a:rPr lang="id-ID" sz="1400" i="1" dirty="0" err="1">
                <a:latin typeface="+mj-lt"/>
                <a:cs typeface="Times New Roman" panose="02020603050405020304" pitchFamily="18" charset="0"/>
              </a:rPr>
              <a:t>Attalea</a:t>
            </a:r>
            <a:r>
              <a:rPr lang="id-ID" sz="1400" i="1" dirty="0">
                <a:latin typeface="+mj-lt"/>
                <a:cs typeface="Times New Roman" panose="02020603050405020304" pitchFamily="18" charset="0"/>
              </a:rPr>
              <a:t> </a:t>
            </a:r>
            <a:r>
              <a:rPr lang="id-ID" sz="1400" i="1" dirty="0" err="1">
                <a:latin typeface="+mj-lt"/>
                <a:cs typeface="Times New Roman" panose="02020603050405020304" pitchFamily="18" charset="0"/>
              </a:rPr>
              <a:t>maripa</a:t>
            </a:r>
            <a:r>
              <a:rPr lang="id-ID" sz="1400" dirty="0">
                <a:latin typeface="+mj-lt"/>
                <a:cs typeface="Times New Roman" panose="02020603050405020304" pitchFamily="18" charset="0"/>
              </a:rPr>
              <a:t>. Minyak sawit secara alami berwarna merah karena kandungan alfa dan beta-karotenoid yang tinggi.</a:t>
            </a:r>
          </a:p>
        </p:txBody>
      </p:sp>
      <p:sp>
        <p:nvSpPr>
          <p:cNvPr id="24" name="Rectangle 23"/>
          <p:cNvSpPr/>
          <p:nvPr/>
        </p:nvSpPr>
        <p:spPr>
          <a:xfrm>
            <a:off x="401334" y="7552188"/>
            <a:ext cx="6197660" cy="1384995"/>
          </a:xfrm>
          <a:prstGeom prst="rect">
            <a:avLst/>
          </a:prstGeom>
        </p:spPr>
        <p:txBody>
          <a:bodyPr wrap="square">
            <a:spAutoFit/>
          </a:bodyPr>
          <a:lstStyle/>
          <a:p>
            <a:pPr algn="just"/>
            <a:r>
              <a:rPr lang="id-ID" sz="1400" dirty="0">
                <a:solidFill>
                  <a:schemeClr val="bg1"/>
                </a:solidFill>
                <a:latin typeface="+mj-lt"/>
                <a:cs typeface="Times New Roman" panose="02020603050405020304" pitchFamily="18" charset="0"/>
              </a:rPr>
              <a:t>Minyak sawit mengandung salah satu lemak sehat yang bernutrisi dengan keunggulannya tidak mengandung asam lemak trans (Trans </a:t>
            </a:r>
            <a:r>
              <a:rPr lang="id-ID" sz="1400" dirty="0" err="1">
                <a:solidFill>
                  <a:schemeClr val="bg1"/>
                </a:solidFill>
                <a:latin typeface="+mj-lt"/>
                <a:cs typeface="Times New Roman" panose="02020603050405020304" pitchFamily="18" charset="0"/>
              </a:rPr>
              <a:t>Fatty</a:t>
            </a:r>
            <a:r>
              <a:rPr lang="id-ID" sz="1400" dirty="0">
                <a:solidFill>
                  <a:schemeClr val="bg1"/>
                </a:solidFill>
                <a:latin typeface="+mj-lt"/>
                <a:cs typeface="Times New Roman" panose="02020603050405020304" pitchFamily="18" charset="0"/>
              </a:rPr>
              <a:t> </a:t>
            </a:r>
            <a:r>
              <a:rPr lang="id-ID" sz="1400" dirty="0" err="1">
                <a:solidFill>
                  <a:schemeClr val="bg1"/>
                </a:solidFill>
                <a:latin typeface="+mj-lt"/>
                <a:cs typeface="Times New Roman" panose="02020603050405020304" pitchFamily="18" charset="0"/>
              </a:rPr>
              <a:t>Acid</a:t>
            </a:r>
            <a:r>
              <a:rPr lang="id-ID" sz="1400" dirty="0">
                <a:solidFill>
                  <a:schemeClr val="bg1"/>
                </a:solidFill>
                <a:latin typeface="+mj-lt"/>
                <a:cs typeface="Times New Roman" panose="02020603050405020304" pitchFamily="18" charset="0"/>
              </a:rPr>
              <a:t>/ TFA) atau lemak </a:t>
            </a:r>
            <a:r>
              <a:rPr lang="id-ID" sz="1400" dirty="0" err="1">
                <a:solidFill>
                  <a:schemeClr val="bg1"/>
                </a:solidFill>
                <a:latin typeface="+mj-lt"/>
                <a:cs typeface="Times New Roman" panose="02020603050405020304" pitchFamily="18" charset="0"/>
              </a:rPr>
              <a:t>terhidrogenasi</a:t>
            </a:r>
            <a:r>
              <a:rPr lang="id-ID" sz="1400" dirty="0">
                <a:solidFill>
                  <a:schemeClr val="bg1"/>
                </a:solidFill>
                <a:latin typeface="+mj-lt"/>
                <a:cs typeface="Times New Roman" panose="02020603050405020304" pitchFamily="18" charset="0"/>
              </a:rPr>
              <a:t>. Selain memiliki kandungan lemak sehat, juga dalam setiap 1 liter minyak kelapa sawit mengandung 20% Vitamin A, antioksidan tokoferol dan </a:t>
            </a:r>
            <a:r>
              <a:rPr lang="id-ID" sz="1400" dirty="0" err="1">
                <a:solidFill>
                  <a:schemeClr val="bg1"/>
                </a:solidFill>
                <a:latin typeface="+mj-lt"/>
                <a:cs typeface="Times New Roman" panose="02020603050405020304" pitchFamily="18" charset="0"/>
              </a:rPr>
              <a:t>tokotrienol</a:t>
            </a:r>
            <a:r>
              <a:rPr lang="id-ID" sz="1400" dirty="0">
                <a:solidFill>
                  <a:schemeClr val="bg1"/>
                </a:solidFill>
                <a:latin typeface="+mj-lt"/>
                <a:cs typeface="Times New Roman" panose="02020603050405020304" pitchFamily="18" charset="0"/>
              </a:rPr>
              <a:t>. Dengan pemakaian sehari-hari yang tepat guna, minyak sawit lebih sehat untuk kesehatan.</a:t>
            </a:r>
          </a:p>
        </p:txBody>
      </p:sp>
      <p:sp>
        <p:nvSpPr>
          <p:cNvPr id="28" name="Freeform 27"/>
          <p:cNvSpPr/>
          <p:nvPr/>
        </p:nvSpPr>
        <p:spPr>
          <a:xfrm rot="10800000">
            <a:off x="1080757" y="739775"/>
            <a:ext cx="5777241" cy="2958706"/>
          </a:xfrm>
          <a:custGeom>
            <a:avLst/>
            <a:gdLst>
              <a:gd name="connsiteX0" fmla="*/ 5029771 w 5029771"/>
              <a:gd name="connsiteY0" fmla="*/ 3552718 h 3552718"/>
              <a:gd name="connsiteX1" fmla="*/ 0 w 5029771"/>
              <a:gd name="connsiteY1" fmla="*/ 3552718 h 3552718"/>
              <a:gd name="connsiteX2" fmla="*/ 0 w 5029771"/>
              <a:gd name="connsiteY2" fmla="*/ 0 h 3552718"/>
              <a:gd name="connsiteX3" fmla="*/ 1237331 w 5029771"/>
              <a:gd name="connsiteY3" fmla="*/ 2200168 h 3552718"/>
              <a:gd name="connsiteX4" fmla="*/ 4260406 w 5029771"/>
              <a:gd name="connsiteY4" fmla="*/ 2200168 h 3552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29771" h="3552718">
                <a:moveTo>
                  <a:pt x="5029771" y="3552718"/>
                </a:moveTo>
                <a:lnTo>
                  <a:pt x="0" y="3552718"/>
                </a:lnTo>
                <a:lnTo>
                  <a:pt x="0" y="0"/>
                </a:lnTo>
                <a:lnTo>
                  <a:pt x="1237331" y="2200168"/>
                </a:lnTo>
                <a:lnTo>
                  <a:pt x="4260406" y="2200168"/>
                </a:lnTo>
                <a:close/>
              </a:path>
            </a:pathLst>
          </a:custGeom>
          <a:solidFill>
            <a:srgbClr val="324B65">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669E1318-5C04-90D8-FB5C-2F6AB418086A}"/>
              </a:ext>
            </a:extLst>
          </p:cNvPr>
          <p:cNvCxnSpPr/>
          <p:nvPr/>
        </p:nvCxnSpPr>
        <p:spPr>
          <a:xfrm>
            <a:off x="335167" y="5692973"/>
            <a:ext cx="0" cy="104140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Parallelogram 12">
            <a:extLst>
              <a:ext uri="{FF2B5EF4-FFF2-40B4-BE49-F238E27FC236}">
                <a16:creationId xmlns:a16="http://schemas.microsoft.com/office/drawing/2014/main" id="{C74F2A05-8B7F-AAFD-1058-6B805DB4E784}"/>
              </a:ext>
            </a:extLst>
          </p:cNvPr>
          <p:cNvSpPr/>
          <p:nvPr/>
        </p:nvSpPr>
        <p:spPr>
          <a:xfrm flipH="1">
            <a:off x="522086" y="1237194"/>
            <a:ext cx="2534737" cy="502631"/>
          </a:xfrm>
          <a:prstGeom prst="parallelogram">
            <a:avLst>
              <a:gd name="adj" fmla="val 56238"/>
            </a:avLst>
          </a:prstGeom>
          <a:solidFill>
            <a:srgbClr val="118FB8"/>
          </a:solidFill>
          <a:ln>
            <a:noFill/>
          </a:ln>
          <a:scene3d>
            <a:camera prst="orthographicFront"/>
            <a:lightRig rig="threePt" dir="t"/>
          </a:scene3d>
          <a:sp3d>
            <a:bevelT w="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Straight Connector 6">
            <a:extLst>
              <a:ext uri="{FF2B5EF4-FFF2-40B4-BE49-F238E27FC236}">
                <a16:creationId xmlns:a16="http://schemas.microsoft.com/office/drawing/2014/main" id="{B512CEB4-3DFA-52D4-224A-62AB04D4476F}"/>
              </a:ext>
            </a:extLst>
          </p:cNvPr>
          <p:cNvCxnSpPr>
            <a:cxnSpLocks/>
          </p:cNvCxnSpPr>
          <p:nvPr/>
        </p:nvCxnSpPr>
        <p:spPr>
          <a:xfrm>
            <a:off x="330448" y="7648708"/>
            <a:ext cx="0" cy="1160012"/>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7A2E8BD8-D971-A41F-175C-C7AEE185ADC5}"/>
              </a:ext>
            </a:extLst>
          </p:cNvPr>
          <p:cNvSpPr/>
          <p:nvPr/>
        </p:nvSpPr>
        <p:spPr>
          <a:xfrm>
            <a:off x="771899" y="1212341"/>
            <a:ext cx="2204450" cy="584775"/>
          </a:xfrm>
          <a:prstGeom prst="rect">
            <a:avLst/>
          </a:prstGeom>
          <a:noFill/>
          <a:effectLst>
            <a:outerShdw blurRad="63500" sx="102000" sy="102000" algn="ctr" rotWithShape="0">
              <a:prstClr val="black">
                <a:alpha val="40000"/>
              </a:prstClr>
            </a:outerShdw>
          </a:effectLst>
        </p:spPr>
        <p:txBody>
          <a:bodyPr wrap="none" lIns="91440" tIns="45720" rIns="91440" bIns="45720">
            <a:spAutoFit/>
            <a:scene3d>
              <a:camera prst="orthographicFront"/>
              <a:lightRig rig="threePt" dir="t"/>
            </a:scene3d>
            <a:sp3d>
              <a:bevelT w="63500"/>
            </a:sp3d>
          </a:bodyPr>
          <a:lstStyle/>
          <a:p>
            <a:pPr algn="ctr"/>
            <a:r>
              <a:rPr lang="id-ID" sz="3200" spc="600" dirty="0">
                <a:ln w="0"/>
                <a:effectLst>
                  <a:outerShdw blurRad="50800" dist="38100" dir="10800000" algn="r" rotWithShape="0">
                    <a:schemeClr val="bg1">
                      <a:alpha val="40000"/>
                    </a:schemeClr>
                  </a:outerShdw>
                </a:effectLst>
                <a:latin typeface="Adobe Arabic" panose="02040503050201020203" pitchFamily="18" charset="-78"/>
                <a:cs typeface="Adobe Arabic" panose="02040503050201020203" pitchFamily="18" charset="-78"/>
              </a:rPr>
              <a:t>CENDANA</a:t>
            </a:r>
            <a:endParaRPr lang="en-US" sz="3200" b="0" cap="none" spc="600" dirty="0">
              <a:ln w="0"/>
              <a:effectLst>
                <a:outerShdw blurRad="50800" dist="38100" dir="10800000" algn="r" rotWithShape="0">
                  <a:schemeClr val="bg1">
                    <a:alpha val="40000"/>
                  </a:schemeClr>
                </a:outerShdw>
              </a:effectLst>
              <a:latin typeface="Adobe Arabic" panose="02040503050201020203" pitchFamily="18" charset="-78"/>
              <a:cs typeface="Adobe Arabic" panose="02040503050201020203" pitchFamily="18" charset="-78"/>
            </a:endParaRPr>
          </a:p>
        </p:txBody>
      </p:sp>
      <p:pic>
        <p:nvPicPr>
          <p:cNvPr id="32" name="Picture 31">
            <a:extLst>
              <a:ext uri="{FF2B5EF4-FFF2-40B4-BE49-F238E27FC236}">
                <a16:creationId xmlns:a16="http://schemas.microsoft.com/office/drawing/2014/main" id="{99C1256E-AC9F-E9D1-12DE-4103FD2334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4453" y="3869289"/>
            <a:ext cx="954004" cy="1731054"/>
          </a:xfrm>
          <a:prstGeom prst="rect">
            <a:avLst/>
          </a:prstGeom>
          <a:effectLst>
            <a:outerShdw blurRad="63500" sx="102000" sy="102000" algn="ctr" rotWithShape="0">
              <a:prstClr val="black">
                <a:alpha val="40000"/>
              </a:prstClr>
            </a:outerShdw>
          </a:effectLst>
        </p:spPr>
      </p:pic>
      <p:cxnSp>
        <p:nvCxnSpPr>
          <p:cNvPr id="37" name="Straight Connector 36">
            <a:extLst>
              <a:ext uri="{FF2B5EF4-FFF2-40B4-BE49-F238E27FC236}">
                <a16:creationId xmlns:a16="http://schemas.microsoft.com/office/drawing/2014/main" id="{D0F25A68-2764-715C-218E-5F981C41DC62}"/>
              </a:ext>
            </a:extLst>
          </p:cNvPr>
          <p:cNvCxnSpPr>
            <a:cxnSpLocks/>
          </p:cNvCxnSpPr>
          <p:nvPr/>
        </p:nvCxnSpPr>
        <p:spPr>
          <a:xfrm>
            <a:off x="330448" y="5056493"/>
            <a:ext cx="0" cy="1831987"/>
          </a:xfrm>
          <a:prstGeom prst="line">
            <a:avLst/>
          </a:prstGeom>
          <a:ln w="57150">
            <a:solidFill>
              <a:srgbClr val="19254F"/>
            </a:solidFill>
          </a:ln>
        </p:spPr>
        <p:style>
          <a:lnRef idx="1">
            <a:schemeClr val="accent1"/>
          </a:lnRef>
          <a:fillRef idx="0">
            <a:schemeClr val="accent1"/>
          </a:fillRef>
          <a:effectRef idx="0">
            <a:schemeClr val="accent1"/>
          </a:effectRef>
          <a:fontRef idx="minor">
            <a:schemeClr val="tx1"/>
          </a:fontRef>
        </p:style>
      </p:cxnSp>
      <p:pic>
        <p:nvPicPr>
          <p:cNvPr id="48" name="Picture 47">
            <a:extLst>
              <a:ext uri="{FF2B5EF4-FFF2-40B4-BE49-F238E27FC236}">
                <a16:creationId xmlns:a16="http://schemas.microsoft.com/office/drawing/2014/main" id="{8E915489-8985-4F18-5F6D-B5C0547034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7362" y="1816207"/>
            <a:ext cx="1306726" cy="2855937"/>
          </a:xfrm>
          <a:prstGeom prst="rect">
            <a:avLst/>
          </a:prstGeom>
          <a:effectLst>
            <a:outerShdw blurRad="50800" dist="38100" algn="l" rotWithShape="0">
              <a:prstClr val="black">
                <a:alpha val="40000"/>
              </a:prstClr>
            </a:outerShdw>
          </a:effectLst>
        </p:spPr>
      </p:pic>
      <p:sp>
        <p:nvSpPr>
          <p:cNvPr id="14" name="Parallelogram 13"/>
          <p:cNvSpPr/>
          <p:nvPr/>
        </p:nvSpPr>
        <p:spPr>
          <a:xfrm flipH="1">
            <a:off x="268408" y="739775"/>
            <a:ext cx="4111137" cy="502631"/>
          </a:xfrm>
          <a:prstGeom prst="parallelogram">
            <a:avLst>
              <a:gd name="adj" fmla="val 56238"/>
            </a:avLst>
          </a:prstGeom>
          <a:solidFill>
            <a:srgbClr val="118FB8"/>
          </a:solidFill>
          <a:ln>
            <a:noFill/>
          </a:ln>
          <a:scene3d>
            <a:camera prst="orthographicFront"/>
            <a:lightRig rig="threePt" dir="t"/>
          </a:scene3d>
          <a:sp3d>
            <a:bevelT w="38100" h="825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C7A33BF4-A4AF-B692-0C6F-DC9C9FB7A1F5}"/>
              </a:ext>
            </a:extLst>
          </p:cNvPr>
          <p:cNvSpPr/>
          <p:nvPr/>
        </p:nvSpPr>
        <p:spPr>
          <a:xfrm>
            <a:off x="501986" y="707393"/>
            <a:ext cx="3741730" cy="584775"/>
          </a:xfrm>
          <a:prstGeom prst="rect">
            <a:avLst/>
          </a:prstGeom>
          <a:noFill/>
          <a:effectLst>
            <a:outerShdw blurRad="63500" sx="102000" sy="102000" algn="ctr" rotWithShape="0">
              <a:prstClr val="black">
                <a:alpha val="40000"/>
              </a:prstClr>
            </a:outerShdw>
          </a:effectLst>
        </p:spPr>
        <p:txBody>
          <a:bodyPr wrap="none" lIns="91440" tIns="45720" rIns="91440" bIns="45720">
            <a:spAutoFit/>
            <a:scene3d>
              <a:camera prst="orthographicFront"/>
              <a:lightRig rig="threePt" dir="t"/>
            </a:scene3d>
            <a:sp3d>
              <a:bevelT w="63500"/>
            </a:sp3d>
          </a:bodyPr>
          <a:lstStyle/>
          <a:p>
            <a:pPr algn="ctr"/>
            <a:r>
              <a:rPr lang="id-ID" sz="3200" spc="600" dirty="0">
                <a:ln w="0"/>
                <a:effectLst>
                  <a:outerShdw blurRad="50800" dist="38100" dir="10800000" algn="r" rotWithShape="0">
                    <a:schemeClr val="bg1">
                      <a:alpha val="40000"/>
                    </a:schemeClr>
                  </a:outerShdw>
                </a:effectLst>
                <a:latin typeface="Adobe Arabic" panose="02040503050201020203" pitchFamily="18" charset="-78"/>
                <a:cs typeface="Adobe Arabic" panose="02040503050201020203" pitchFamily="18" charset="-78"/>
              </a:rPr>
              <a:t>MINYAK GORENG</a:t>
            </a:r>
            <a:endParaRPr lang="en-US" sz="3200" b="0" cap="none" spc="600" dirty="0">
              <a:ln w="0"/>
              <a:effectLst>
                <a:outerShdw blurRad="50800" dist="38100" dir="10800000" algn="r" rotWithShape="0">
                  <a:schemeClr val="bg1">
                    <a:alpha val="40000"/>
                  </a:schemeClr>
                </a:outerShdw>
              </a:effectLst>
              <a:latin typeface="Adobe Arabic" panose="02040503050201020203" pitchFamily="18" charset="-78"/>
              <a:cs typeface="Adobe Arabic" panose="02040503050201020203" pitchFamily="18" charset="-78"/>
            </a:endParaRPr>
          </a:p>
        </p:txBody>
      </p:sp>
    </p:spTree>
    <p:extLst>
      <p:ext uri="{BB962C8B-B14F-4D97-AF65-F5344CB8AC3E}">
        <p14:creationId xmlns:p14="http://schemas.microsoft.com/office/powerpoint/2010/main" val="42086685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399881E-70A1-44EA-8031-F4B9486E0914}"/>
              </a:ext>
            </a:extLst>
          </p:cNvPr>
          <p:cNvSpPr/>
          <p:nvPr/>
        </p:nvSpPr>
        <p:spPr>
          <a:xfrm>
            <a:off x="0" y="708215"/>
            <a:ext cx="6205728" cy="5067138"/>
          </a:xfrm>
          <a:prstGeom prst="rect">
            <a:avLst/>
          </a:prstGeom>
          <a:solidFill>
            <a:srgbClr val="536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1350" dirty="0"/>
          </a:p>
        </p:txBody>
      </p:sp>
      <p:pic>
        <p:nvPicPr>
          <p:cNvPr id="6" name="Picture 5">
            <a:extLst>
              <a:ext uri="{FF2B5EF4-FFF2-40B4-BE49-F238E27FC236}">
                <a16:creationId xmlns:a16="http://schemas.microsoft.com/office/drawing/2014/main" id="{925070D9-F2F4-4554-8E03-15235E7247F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5945" r="26008" b="23611"/>
          <a:stretch/>
        </p:blipFill>
        <p:spPr>
          <a:xfrm>
            <a:off x="173650" y="3807933"/>
            <a:ext cx="2216553" cy="2216553"/>
          </a:xfrm>
          <a:prstGeom prst="rect">
            <a:avLst/>
          </a:prstGeom>
          <a:ln>
            <a:noFill/>
          </a:ln>
          <a:effectLst>
            <a:outerShdw blurRad="190500" algn="tl" rotWithShape="0">
              <a:srgbClr val="000000">
                <a:alpha val="70000"/>
              </a:srgbClr>
            </a:outerShdw>
          </a:effectLst>
        </p:spPr>
      </p:pic>
      <p:sp>
        <p:nvSpPr>
          <p:cNvPr id="7" name="Rectangle 6">
            <a:extLst>
              <a:ext uri="{FF2B5EF4-FFF2-40B4-BE49-F238E27FC236}">
                <a16:creationId xmlns:a16="http://schemas.microsoft.com/office/drawing/2014/main" id="{C0228DFF-9B79-4F86-8582-22FB34A45B00}"/>
              </a:ext>
            </a:extLst>
          </p:cNvPr>
          <p:cNvSpPr/>
          <p:nvPr/>
        </p:nvSpPr>
        <p:spPr>
          <a:xfrm>
            <a:off x="0" y="8178649"/>
            <a:ext cx="6858000" cy="1727351"/>
          </a:xfrm>
          <a:prstGeom prst="rect">
            <a:avLst/>
          </a:prstGeom>
          <a:solidFill>
            <a:srgbClr val="536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1350"/>
          </a:p>
        </p:txBody>
      </p:sp>
      <p:pic>
        <p:nvPicPr>
          <p:cNvPr id="8" name="Picture 7">
            <a:extLst>
              <a:ext uri="{FF2B5EF4-FFF2-40B4-BE49-F238E27FC236}">
                <a16:creationId xmlns:a16="http://schemas.microsoft.com/office/drawing/2014/main" id="{43173CB3-4B4B-4B40-BFE9-19220315785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28236"/>
          <a:stretch/>
        </p:blipFill>
        <p:spPr>
          <a:xfrm>
            <a:off x="1277257" y="6270572"/>
            <a:ext cx="5377543" cy="2528781"/>
          </a:xfrm>
          <a:prstGeom prst="rect">
            <a:avLst/>
          </a:prstGeom>
          <a:solidFill>
            <a:srgbClr val="536954"/>
          </a:solidFill>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505761E9-212E-4EC7-A47B-E9927065D2AF}"/>
              </a:ext>
            </a:extLst>
          </p:cNvPr>
          <p:cNvSpPr txBox="1"/>
          <p:nvPr/>
        </p:nvSpPr>
        <p:spPr>
          <a:xfrm>
            <a:off x="173650" y="772919"/>
            <a:ext cx="5783397" cy="738664"/>
          </a:xfrm>
          <a:prstGeom prst="rect">
            <a:avLst/>
          </a:prstGeom>
          <a:noFill/>
        </p:spPr>
        <p:txBody>
          <a:bodyPr wrap="square" rtlCol="0">
            <a:spAutoFit/>
          </a:bodyPr>
          <a:lstStyle/>
          <a:p>
            <a:r>
              <a:rPr lang="id-ID" sz="1400" dirty="0">
                <a:solidFill>
                  <a:schemeClr val="bg1">
                    <a:lumMod val="95000"/>
                  </a:schemeClr>
                </a:solidFill>
                <a:latin typeface="Adobe Song Std L" panose="02020300000000000000" pitchFamily="18" charset="-128"/>
                <a:ea typeface="Adobe Song Std L" panose="02020300000000000000" pitchFamily="18" charset="-128"/>
              </a:rPr>
              <a:t>PT. RSA bekerja sama dengan </a:t>
            </a:r>
            <a:r>
              <a:rPr lang="en-ID" sz="1400" dirty="0">
                <a:solidFill>
                  <a:schemeClr val="bg1">
                    <a:lumMod val="95000"/>
                  </a:schemeClr>
                </a:solidFill>
                <a:latin typeface="Adobe Song Std L" panose="02020300000000000000" pitchFamily="18" charset="-128"/>
                <a:ea typeface="Adobe Song Std L" panose="02020300000000000000" pitchFamily="18" charset="-128"/>
              </a:rPr>
              <a:t>Mustika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Mandiri</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id-ID" sz="1400" dirty="0">
                <a:solidFill>
                  <a:schemeClr val="bg1">
                    <a:lumMod val="95000"/>
                  </a:schemeClr>
                </a:solidFill>
                <a:latin typeface="Adobe Song Std L" panose="02020300000000000000" pitchFamily="18" charset="-128"/>
                <a:ea typeface="Adobe Song Std L" panose="02020300000000000000" pitchFamily="18" charset="-128"/>
              </a:rPr>
              <a:t>yang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merupakan</a:t>
            </a:r>
            <a:r>
              <a:rPr lang="id-ID" sz="1400" dirty="0">
                <a:solidFill>
                  <a:schemeClr val="bg1">
                    <a:lumMod val="95000"/>
                  </a:schemeClr>
                </a:solidFill>
                <a:latin typeface="Adobe Song Std L" panose="02020300000000000000" pitchFamily="18" charset="-128"/>
                <a:ea typeface="Adobe Song Std L" panose="02020300000000000000" pitchFamily="18" charset="-128"/>
              </a:rPr>
              <a:t> Produsen Rotan </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id-ID" sz="1400" dirty="0">
                <a:solidFill>
                  <a:schemeClr val="bg1">
                    <a:lumMod val="95000"/>
                  </a:schemeClr>
                </a:solidFill>
                <a:latin typeface="Adobe Song Std L" panose="02020300000000000000" pitchFamily="18" charset="-128"/>
                <a:ea typeface="Adobe Song Std L" panose="02020300000000000000" pitchFamily="18" charset="-128"/>
              </a:rPr>
              <a:t>terbaik di kelasnya dengan fokus memproduksi</a:t>
            </a:r>
            <a:r>
              <a:rPr lang="en-ID" sz="1400" dirty="0">
                <a:solidFill>
                  <a:schemeClr val="bg1">
                    <a:lumMod val="95000"/>
                  </a:schemeClr>
                </a:solidFill>
                <a:latin typeface="Adobe Song Std L" panose="02020300000000000000" pitchFamily="18" charset="-128"/>
                <a:ea typeface="Adobe Song Std L" panose="02020300000000000000" pitchFamily="18" charset="-128"/>
              </a:rPr>
              <a:t> furniture rotan, </a:t>
            </a:r>
            <a:r>
              <a:rPr lang="id-ID" sz="1400" dirty="0">
                <a:solidFill>
                  <a:schemeClr val="bg1">
                    <a:lumMod val="95000"/>
                  </a:schemeClr>
                </a:solidFill>
                <a:latin typeface="Adobe Song Std L" panose="02020300000000000000" pitchFamily="18" charset="-128"/>
                <a:ea typeface="Adobe Song Std L" panose="02020300000000000000" pitchFamily="18" charset="-128"/>
              </a:rPr>
              <a:t>rotan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sintetis</a:t>
            </a:r>
            <a:r>
              <a:rPr lang="en-ID" sz="1400" dirty="0">
                <a:solidFill>
                  <a:schemeClr val="bg1">
                    <a:lumMod val="95000"/>
                  </a:schemeClr>
                </a:solidFill>
                <a:latin typeface="Adobe Song Std L" panose="02020300000000000000" pitchFamily="18" charset="-128"/>
                <a:ea typeface="Adobe Song Std L" panose="02020300000000000000" pitchFamily="18" charset="-128"/>
              </a:rPr>
              <a:t>, dan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kayu</a:t>
            </a:r>
            <a:r>
              <a:rPr lang="en-ID" sz="1400" dirty="0">
                <a:solidFill>
                  <a:schemeClr val="bg1">
                    <a:lumMod val="95000"/>
                  </a:schemeClr>
                </a:solidFill>
                <a:latin typeface="Adobe Song Std L" panose="02020300000000000000" pitchFamily="18" charset="-128"/>
                <a:ea typeface="Adobe Song Std L" panose="02020300000000000000" pitchFamily="18" charset="-128"/>
              </a:rPr>
              <a:t>.</a:t>
            </a:r>
          </a:p>
        </p:txBody>
      </p:sp>
      <p:sp>
        <p:nvSpPr>
          <p:cNvPr id="14" name="TextBox 13">
            <a:extLst>
              <a:ext uri="{FF2B5EF4-FFF2-40B4-BE49-F238E27FC236}">
                <a16:creationId xmlns:a16="http://schemas.microsoft.com/office/drawing/2014/main" id="{26B2B0D5-C1E1-4B8C-BAAB-BDA9AD7F1E8A}"/>
              </a:ext>
            </a:extLst>
          </p:cNvPr>
          <p:cNvSpPr txBox="1"/>
          <p:nvPr/>
        </p:nvSpPr>
        <p:spPr>
          <a:xfrm>
            <a:off x="99834" y="6132071"/>
            <a:ext cx="2463084" cy="430887"/>
          </a:xfrm>
          <a:prstGeom prst="rect">
            <a:avLst/>
          </a:prstGeom>
          <a:noFill/>
        </p:spPr>
        <p:txBody>
          <a:bodyPr wrap="square">
            <a:spAutoFit/>
          </a:bodyPr>
          <a:lstStyle/>
          <a:p>
            <a:r>
              <a:rPr lang="en-US" sz="1100" dirty="0">
                <a:latin typeface="Adobe Song Std L" panose="02020300000000000000" pitchFamily="18" charset="-128"/>
                <a:ea typeface="Adobe Song Std L" panose="02020300000000000000" pitchFamily="18" charset="-128"/>
              </a:rPr>
              <a:t>Rotan Peel </a:t>
            </a:r>
            <a:r>
              <a:rPr lang="en-US" sz="1100" dirty="0" err="1">
                <a:latin typeface="Adobe Song Std L" panose="02020300000000000000" pitchFamily="18" charset="-128"/>
                <a:ea typeface="Adobe Song Std L" panose="02020300000000000000" pitchFamily="18" charset="-128"/>
              </a:rPr>
              <a:t>Sintetis</a:t>
            </a:r>
            <a:endParaRPr lang="en-US" sz="1100" dirty="0">
              <a:latin typeface="Adobe Song Std L" panose="02020300000000000000" pitchFamily="18" charset="-128"/>
              <a:ea typeface="Adobe Song Std L" panose="02020300000000000000" pitchFamily="18" charset="-128"/>
            </a:endParaRPr>
          </a:p>
          <a:p>
            <a:r>
              <a:rPr lang="en-US" sz="1100" dirty="0" err="1">
                <a:latin typeface="Adobe Song Std L" panose="02020300000000000000" pitchFamily="18" charset="-128"/>
                <a:ea typeface="Adobe Song Std L" panose="02020300000000000000" pitchFamily="18" charset="-128"/>
              </a:rPr>
              <a:t>Rangka</a:t>
            </a:r>
            <a:r>
              <a:rPr lang="en-US" sz="1100" dirty="0">
                <a:latin typeface="Adobe Song Std L" panose="02020300000000000000" pitchFamily="18" charset="-128"/>
                <a:ea typeface="Adobe Song Std L" panose="02020300000000000000" pitchFamily="18" charset="-128"/>
              </a:rPr>
              <a:t> : Rotan</a:t>
            </a:r>
          </a:p>
        </p:txBody>
      </p:sp>
      <p:pic>
        <p:nvPicPr>
          <p:cNvPr id="15" name="Picture 14">
            <a:extLst>
              <a:ext uri="{FF2B5EF4-FFF2-40B4-BE49-F238E27FC236}">
                <a16:creationId xmlns:a16="http://schemas.microsoft.com/office/drawing/2014/main" id="{CC87BB64-BE5D-4121-8424-B05CBAC03E1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7679" r="373" b="28035"/>
          <a:stretch/>
        </p:blipFill>
        <p:spPr>
          <a:xfrm>
            <a:off x="173650" y="1619167"/>
            <a:ext cx="4602779" cy="1980033"/>
          </a:xfrm>
          <a:prstGeom prst="rect">
            <a:avLst/>
          </a:prstGeom>
          <a:ln>
            <a:noFill/>
          </a:ln>
          <a:effectLst>
            <a:outerShdw blurRad="190500" algn="tl" rotWithShape="0">
              <a:srgbClr val="000000">
                <a:alpha val="70000"/>
              </a:srgbClr>
            </a:outerShdw>
          </a:effectLst>
        </p:spPr>
      </p:pic>
      <p:sp>
        <p:nvSpPr>
          <p:cNvPr id="22" name="Rectangle 21">
            <a:extLst>
              <a:ext uri="{FF2B5EF4-FFF2-40B4-BE49-F238E27FC236}">
                <a16:creationId xmlns:a16="http://schemas.microsoft.com/office/drawing/2014/main" id="{D2D53909-0596-9D9A-A79F-E3C7AB3A8FD9}"/>
              </a:ext>
            </a:extLst>
          </p:cNvPr>
          <p:cNvSpPr/>
          <p:nvPr/>
        </p:nvSpPr>
        <p:spPr>
          <a:xfrm>
            <a:off x="99834" y="114414"/>
            <a:ext cx="4148893" cy="584775"/>
          </a:xfrm>
          <a:prstGeom prst="rect">
            <a:avLst/>
          </a:prstGeom>
          <a:noFill/>
          <a:effectLst>
            <a:outerShdw blurRad="63500" sx="102000" sy="102000" algn="ctr" rotWithShape="0">
              <a:prstClr val="black">
                <a:alpha val="40000"/>
              </a:prstClr>
            </a:outerShdw>
          </a:effectLst>
        </p:spPr>
        <p:txBody>
          <a:bodyPr wrap="none" lIns="91440" tIns="45720" rIns="91440" bIns="45720">
            <a:spAutoFit/>
            <a:scene3d>
              <a:camera prst="orthographicFront"/>
              <a:lightRig rig="threePt" dir="t"/>
            </a:scene3d>
            <a:sp3d>
              <a:bevelT w="63500"/>
            </a:sp3d>
          </a:bodyPr>
          <a:lstStyle/>
          <a:p>
            <a:pPr algn="ctr"/>
            <a:r>
              <a:rPr lang="id-ID" sz="32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rPr>
              <a:t>FURNITURE ROTAN</a:t>
            </a:r>
            <a:endParaRPr lang="en-US" sz="32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endParaRPr>
          </a:p>
        </p:txBody>
      </p:sp>
      <p:sp>
        <p:nvSpPr>
          <p:cNvPr id="24" name="TextBox 23">
            <a:extLst>
              <a:ext uri="{FF2B5EF4-FFF2-40B4-BE49-F238E27FC236}">
                <a16:creationId xmlns:a16="http://schemas.microsoft.com/office/drawing/2014/main" id="{2AEB529C-58F8-2878-8560-BD2970D2D8C2}"/>
              </a:ext>
            </a:extLst>
          </p:cNvPr>
          <p:cNvSpPr txBox="1"/>
          <p:nvPr/>
        </p:nvSpPr>
        <p:spPr>
          <a:xfrm>
            <a:off x="2390202" y="3744028"/>
            <a:ext cx="3741355" cy="2031325"/>
          </a:xfrm>
          <a:prstGeom prst="rect">
            <a:avLst/>
          </a:prstGeom>
          <a:noFill/>
        </p:spPr>
        <p:txBody>
          <a:bodyPr wrap="square">
            <a:spAutoFit/>
          </a:bodyPr>
          <a:lstStyle/>
          <a:p>
            <a:pPr algn="just"/>
            <a:r>
              <a:rPr lang="en-ID" sz="1400" dirty="0">
                <a:solidFill>
                  <a:schemeClr val="bg1">
                    <a:lumMod val="95000"/>
                  </a:schemeClr>
                </a:solidFill>
                <a:latin typeface="Adobe Song Std L" panose="02020300000000000000" pitchFamily="18" charset="-128"/>
                <a:ea typeface="Adobe Song Std L" panose="02020300000000000000" pitchFamily="18" charset="-128"/>
              </a:rPr>
              <a:t>Kami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memproduksi</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berbagai</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gaya</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furnitur</a:t>
            </a:r>
            <a:r>
              <a:rPr lang="en-ID" sz="1400" dirty="0">
                <a:solidFill>
                  <a:schemeClr val="bg1">
                    <a:lumMod val="95000"/>
                  </a:schemeClr>
                </a:solidFill>
                <a:latin typeface="Adobe Song Std L" panose="02020300000000000000" pitchFamily="18" charset="-128"/>
                <a:ea typeface="Adobe Song Std L" panose="02020300000000000000" pitchFamily="18" charset="-128"/>
              </a:rPr>
              <a:t> rotan indoor dan outdoor yang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indah</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untuk</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pembeli</a:t>
            </a:r>
            <a:r>
              <a:rPr lang="en-ID" sz="1400" dirty="0">
                <a:solidFill>
                  <a:schemeClr val="bg1">
                    <a:lumMod val="95000"/>
                  </a:schemeClr>
                </a:solidFill>
                <a:latin typeface="Adobe Song Std L" panose="02020300000000000000" pitchFamily="18" charset="-128"/>
                <a:ea typeface="Adobe Song Std L" panose="02020300000000000000" pitchFamily="18" charset="-128"/>
              </a:rPr>
              <a:t> di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seluruh</a:t>
            </a:r>
            <a:r>
              <a:rPr lang="en-ID" sz="1400" dirty="0">
                <a:solidFill>
                  <a:schemeClr val="bg1">
                    <a:lumMod val="95000"/>
                  </a:schemeClr>
                </a:solidFill>
                <a:latin typeface="Adobe Song Std L" panose="02020300000000000000" pitchFamily="18" charset="-128"/>
                <a:ea typeface="Adobe Song Std L" panose="02020300000000000000" pitchFamily="18" charset="-128"/>
              </a:rPr>
              <a:t> dunia. </a:t>
            </a:r>
            <a:r>
              <a:rPr lang="id-ID" sz="1400" dirty="0">
                <a:solidFill>
                  <a:schemeClr val="bg1">
                    <a:lumMod val="95000"/>
                  </a:schemeClr>
                </a:solidFill>
                <a:latin typeface="Adobe Song Std L" panose="02020300000000000000" pitchFamily="18" charset="-128"/>
                <a:ea typeface="Adobe Song Std L" panose="02020300000000000000" pitchFamily="18" charset="-128"/>
              </a:rPr>
              <a:t>Keunggulan kami selain sudah </a:t>
            </a:r>
            <a:r>
              <a:rPr lang="id-ID" sz="1400" dirty="0" err="1">
                <a:solidFill>
                  <a:schemeClr val="bg1">
                    <a:lumMod val="95000"/>
                  </a:schemeClr>
                </a:solidFill>
                <a:latin typeface="Adobe Song Std L" panose="02020300000000000000" pitchFamily="18" charset="-128"/>
                <a:ea typeface="Adobe Song Std L" panose="02020300000000000000" pitchFamily="18" charset="-128"/>
              </a:rPr>
              <a:t>food</a:t>
            </a:r>
            <a:r>
              <a:rPr lang="id-ID" sz="1400" dirty="0">
                <a:solidFill>
                  <a:schemeClr val="bg1">
                    <a:lumMod val="95000"/>
                  </a:schemeClr>
                </a:solidFill>
                <a:latin typeface="Adobe Song Std L" panose="02020300000000000000" pitchFamily="18" charset="-128"/>
                <a:ea typeface="Adobe Song Std L" panose="02020300000000000000" pitchFamily="18" charset="-128"/>
              </a:rPr>
              <a:t> </a:t>
            </a:r>
            <a:r>
              <a:rPr lang="id-ID" sz="1400" dirty="0" err="1">
                <a:solidFill>
                  <a:schemeClr val="bg1">
                    <a:lumMod val="95000"/>
                  </a:schemeClr>
                </a:solidFill>
                <a:latin typeface="Adobe Song Std L" panose="02020300000000000000" pitchFamily="18" charset="-128"/>
                <a:ea typeface="Adobe Song Std L" panose="02020300000000000000" pitchFamily="18" charset="-128"/>
              </a:rPr>
              <a:t>grade</a:t>
            </a:r>
            <a:r>
              <a:rPr lang="id-ID" sz="1400" dirty="0">
                <a:solidFill>
                  <a:schemeClr val="bg1">
                    <a:lumMod val="95000"/>
                  </a:schemeClr>
                </a:solidFill>
                <a:latin typeface="Adobe Song Std L" panose="02020300000000000000" pitchFamily="18" charset="-128"/>
                <a:ea typeface="Adobe Song Std L" panose="02020300000000000000" pitchFamily="18" charset="-128"/>
              </a:rPr>
              <a:t> juga dikerjakan secara </a:t>
            </a:r>
            <a:r>
              <a:rPr lang="id-ID" sz="1400" i="1" dirty="0" err="1">
                <a:solidFill>
                  <a:schemeClr val="bg1">
                    <a:lumMod val="95000"/>
                  </a:schemeClr>
                </a:solidFill>
                <a:latin typeface="Adobe Song Std L" panose="02020300000000000000" pitchFamily="18" charset="-128"/>
                <a:ea typeface="Adobe Song Std L" panose="02020300000000000000" pitchFamily="18" charset="-128"/>
              </a:rPr>
              <a:t>handmade</a:t>
            </a:r>
            <a:r>
              <a:rPr lang="id-ID" sz="1400" dirty="0">
                <a:solidFill>
                  <a:schemeClr val="bg1">
                    <a:lumMod val="95000"/>
                  </a:schemeClr>
                </a:solidFill>
                <a:latin typeface="Adobe Song Std L" panose="02020300000000000000" pitchFamily="18" charset="-128"/>
                <a:ea typeface="Adobe Song Std L" panose="02020300000000000000" pitchFamily="18" charset="-128"/>
              </a:rPr>
              <a:t> oleh tenaga kerja profesional yang menjadi keunikan tersendiri. Mustika Mandiri telah m</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enjadi</a:t>
            </a:r>
            <a:r>
              <a:rPr lang="en-ID" sz="1400" dirty="0">
                <a:solidFill>
                  <a:schemeClr val="bg1">
                    <a:lumMod val="95000"/>
                  </a:schemeClr>
                </a:solidFill>
                <a:latin typeface="Adobe Song Std L" panose="02020300000000000000" pitchFamily="18" charset="-128"/>
                <a:ea typeface="Adobe Song Std L" panose="02020300000000000000" pitchFamily="18" charset="-128"/>
              </a:rPr>
              <a:t> salah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satu</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produsen</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terbesar</a:t>
            </a:r>
            <a:r>
              <a:rPr lang="en-ID" sz="1400" dirty="0">
                <a:solidFill>
                  <a:schemeClr val="bg1">
                    <a:lumMod val="95000"/>
                  </a:schemeClr>
                </a:solidFill>
                <a:latin typeface="Adobe Song Std L" panose="02020300000000000000" pitchFamily="18" charset="-128"/>
                <a:ea typeface="Adobe Song Std L" panose="02020300000000000000" pitchFamily="18" charset="-128"/>
              </a:rPr>
              <a:t> dan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eksportir</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mebel</a:t>
            </a:r>
            <a:r>
              <a:rPr lang="en-ID" sz="1400" dirty="0">
                <a:solidFill>
                  <a:schemeClr val="bg1">
                    <a:lumMod val="95000"/>
                  </a:schemeClr>
                </a:solidFill>
                <a:latin typeface="Adobe Song Std L" panose="02020300000000000000" pitchFamily="18" charset="-128"/>
                <a:ea typeface="Adobe Song Std L" panose="02020300000000000000" pitchFamily="18" charset="-128"/>
              </a:rPr>
              <a:t> rotan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terbaik</a:t>
            </a:r>
            <a:r>
              <a:rPr lang="en-ID" sz="1400" dirty="0">
                <a:solidFill>
                  <a:schemeClr val="bg1">
                    <a:lumMod val="95000"/>
                  </a:schemeClr>
                </a:solidFill>
                <a:latin typeface="Adobe Song Std L" panose="02020300000000000000" pitchFamily="18" charset="-128"/>
                <a:ea typeface="Adobe Song Std L" panose="02020300000000000000" pitchFamily="18" charset="-128"/>
              </a:rPr>
              <a:t> di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Jawa</a:t>
            </a:r>
            <a:r>
              <a:rPr lang="en-ID" sz="1400" dirty="0">
                <a:solidFill>
                  <a:schemeClr val="bg1">
                    <a:lumMod val="95000"/>
                  </a:schemeClr>
                </a:solidFill>
                <a:latin typeface="Adobe Song Std L" panose="02020300000000000000" pitchFamily="18" charset="-128"/>
                <a:ea typeface="Adobe Song Std L" panose="02020300000000000000" pitchFamily="18" charset="-128"/>
              </a:rPr>
              <a:t> Barat Indonesia yang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menekankan</a:t>
            </a:r>
            <a:r>
              <a:rPr lang="en-ID" sz="1400" dirty="0">
                <a:solidFill>
                  <a:schemeClr val="bg1">
                    <a:lumMod val="95000"/>
                  </a:schemeClr>
                </a:solidFill>
                <a:latin typeface="Adobe Song Std L" panose="02020300000000000000" pitchFamily="18" charset="-128"/>
                <a:ea typeface="Adobe Song Std L" panose="02020300000000000000" pitchFamily="18" charset="-128"/>
              </a:rPr>
              <a:t> pada High Quality,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Konsistensi</a:t>
            </a:r>
            <a:r>
              <a:rPr lang="en-ID" sz="1400" dirty="0">
                <a:solidFill>
                  <a:schemeClr val="bg1">
                    <a:lumMod val="95000"/>
                  </a:schemeClr>
                </a:solidFill>
                <a:latin typeface="Adobe Song Std L" panose="02020300000000000000" pitchFamily="18" charset="-128"/>
                <a:ea typeface="Adobe Song Std L" panose="02020300000000000000" pitchFamily="18" charset="-128"/>
              </a:rPr>
              <a:t> &amp; On Time Delivery.</a:t>
            </a:r>
            <a:endParaRPr lang="id-ID" sz="1400" dirty="0"/>
          </a:p>
        </p:txBody>
      </p:sp>
      <p:sp>
        <p:nvSpPr>
          <p:cNvPr id="26" name="TextBox 25">
            <a:extLst>
              <a:ext uri="{FF2B5EF4-FFF2-40B4-BE49-F238E27FC236}">
                <a16:creationId xmlns:a16="http://schemas.microsoft.com/office/drawing/2014/main" id="{08521935-8436-6D15-8B27-3D73C6AA7360}"/>
              </a:ext>
            </a:extLst>
          </p:cNvPr>
          <p:cNvSpPr txBox="1"/>
          <p:nvPr/>
        </p:nvSpPr>
        <p:spPr>
          <a:xfrm>
            <a:off x="173650" y="8907318"/>
            <a:ext cx="6554966" cy="738664"/>
          </a:xfrm>
          <a:prstGeom prst="rect">
            <a:avLst/>
          </a:prstGeom>
          <a:noFill/>
        </p:spPr>
        <p:txBody>
          <a:bodyPr wrap="square">
            <a:spAutoFit/>
          </a:bodyPr>
          <a:lstStyle/>
          <a:p>
            <a:pPr algn="just"/>
            <a:r>
              <a:rPr lang="en-ID" sz="1400" dirty="0" err="1">
                <a:solidFill>
                  <a:schemeClr val="bg1">
                    <a:lumMod val="95000"/>
                  </a:schemeClr>
                </a:solidFill>
                <a:latin typeface="Adobe Song Std L" panose="02020300000000000000" pitchFamily="18" charset="-128"/>
                <a:ea typeface="Adobe Song Std L" panose="02020300000000000000" pitchFamily="18" charset="-128"/>
              </a:rPr>
              <a:t>Jenis</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produk</a:t>
            </a:r>
            <a:r>
              <a:rPr lang="en-ID" sz="1400" dirty="0">
                <a:solidFill>
                  <a:schemeClr val="bg1">
                    <a:lumMod val="95000"/>
                  </a:schemeClr>
                </a:solidFill>
                <a:latin typeface="Adobe Song Std L" panose="02020300000000000000" pitchFamily="18" charset="-128"/>
                <a:ea typeface="Adobe Song Std L" panose="02020300000000000000" pitchFamily="18" charset="-128"/>
              </a:rPr>
              <a:t> yang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dihasilkan</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diantaranya</a:t>
            </a:r>
            <a:r>
              <a:rPr lang="id-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Kursi</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Meja</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Meja</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Samping</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Meja</a:t>
            </a:r>
            <a:r>
              <a:rPr lang="en-ID" sz="1400" dirty="0">
                <a:solidFill>
                  <a:schemeClr val="bg1">
                    <a:lumMod val="95000"/>
                  </a:schemeClr>
                </a:solidFill>
                <a:latin typeface="Adobe Song Std L" panose="02020300000000000000" pitchFamily="18" charset="-128"/>
                <a:ea typeface="Adobe Song Std L" panose="02020300000000000000" pitchFamily="18" charset="-128"/>
              </a:rPr>
              <a:t> Kopi,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Kursi</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Berjemur</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Kursi</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Bersantai</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Kursi</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Gantung</a:t>
            </a:r>
            <a:r>
              <a:rPr lang="en-ID" sz="1400" dirty="0">
                <a:solidFill>
                  <a:schemeClr val="bg1">
                    <a:lumMod val="95000"/>
                  </a:schemeClr>
                </a:solidFill>
                <a:latin typeface="Adobe Song Std L" panose="02020300000000000000" pitchFamily="18" charset="-128"/>
                <a:ea typeface="Adobe Song Std L" panose="02020300000000000000" pitchFamily="18" charset="-128"/>
              </a:rPr>
              <a:t>, Sofa,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Lemari</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Pakaian</a:t>
            </a:r>
            <a:r>
              <a:rPr lang="en-ID" sz="1400" dirty="0">
                <a:solidFill>
                  <a:schemeClr val="bg1">
                    <a:lumMod val="95000"/>
                  </a:schemeClr>
                </a:solidFill>
                <a:latin typeface="Adobe Song Std L" panose="02020300000000000000" pitchFamily="18" charset="-128"/>
                <a:ea typeface="Adobe Song Std L" panose="02020300000000000000" pitchFamily="18" charset="-128"/>
              </a:rPr>
              <a:t>, Gazebo, Daybed,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Kerajinan</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Buatan</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Tangan</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Buatan</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Mesin</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Baki</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Mengambang</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Barang</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Khusus</a:t>
            </a:r>
            <a:r>
              <a:rPr lang="en-ID" sz="1400" dirty="0">
                <a:solidFill>
                  <a:schemeClr val="bg1">
                    <a:lumMod val="95000"/>
                  </a:schemeClr>
                </a:solidFill>
                <a:latin typeface="Adobe Song Std L" panose="02020300000000000000" pitchFamily="18" charset="-128"/>
                <a:ea typeface="Adobe Song Std L" panose="02020300000000000000" pitchFamily="18" charset="-128"/>
              </a:rPr>
              <a:t>, </a:t>
            </a:r>
            <a:r>
              <a:rPr lang="en-ID" sz="1400" dirty="0" err="1">
                <a:solidFill>
                  <a:schemeClr val="bg1">
                    <a:lumMod val="95000"/>
                  </a:schemeClr>
                </a:solidFill>
                <a:latin typeface="Adobe Song Std L" panose="02020300000000000000" pitchFamily="18" charset="-128"/>
                <a:ea typeface="Adobe Song Std L" panose="02020300000000000000" pitchFamily="18" charset="-128"/>
              </a:rPr>
              <a:t>dll</a:t>
            </a:r>
            <a:endParaRPr lang="id-ID" sz="1400" dirty="0"/>
          </a:p>
        </p:txBody>
      </p:sp>
    </p:spTree>
    <p:extLst>
      <p:ext uri="{BB962C8B-B14F-4D97-AF65-F5344CB8AC3E}">
        <p14:creationId xmlns:p14="http://schemas.microsoft.com/office/powerpoint/2010/main" val="10230556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6215748E-A594-C35B-E693-1625D49F618B}"/>
              </a:ext>
            </a:extLst>
          </p:cNvPr>
          <p:cNvPicPr>
            <a:picLocks noChangeAspect="1"/>
          </p:cNvPicPr>
          <p:nvPr/>
        </p:nvPicPr>
        <p:blipFill>
          <a:blip r:embed="rId2">
            <a:extLst>
              <a:ext uri="{28A0092B-C50C-407E-A947-70E740481C1C}">
                <a14:useLocalDpi xmlns:a14="http://schemas.microsoft.com/office/drawing/2010/main" val="0"/>
              </a:ext>
            </a:extLst>
          </a:blip>
          <a:srcRect t="6251" b="6251"/>
          <a:stretch/>
        </p:blipFill>
        <p:spPr>
          <a:xfrm>
            <a:off x="3194845" y="2699029"/>
            <a:ext cx="2941637" cy="1447800"/>
          </a:xfrm>
          <a:custGeom>
            <a:avLst/>
            <a:gdLst>
              <a:gd name="connsiteX0" fmla="*/ 0 w 2941637"/>
              <a:gd name="connsiteY0" fmla="*/ 0 h 1447800"/>
              <a:gd name="connsiteX1" fmla="*/ 2249487 w 2941637"/>
              <a:gd name="connsiteY1" fmla="*/ 0 h 1447800"/>
              <a:gd name="connsiteX2" fmla="*/ 2941637 w 2941637"/>
              <a:gd name="connsiteY2" fmla="*/ 1447800 h 1447800"/>
              <a:gd name="connsiteX3" fmla="*/ 692150 w 2941637"/>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2941637" h="1447800">
                <a:moveTo>
                  <a:pt x="0" y="0"/>
                </a:moveTo>
                <a:lnTo>
                  <a:pt x="2249487" y="0"/>
                </a:lnTo>
                <a:lnTo>
                  <a:pt x="2941637" y="1447800"/>
                </a:lnTo>
                <a:lnTo>
                  <a:pt x="692150" y="1447800"/>
                </a:lnTo>
                <a:close/>
              </a:path>
            </a:pathLst>
          </a:custGeom>
        </p:spPr>
      </p:pic>
      <p:pic>
        <p:nvPicPr>
          <p:cNvPr id="29" name="Picture 28"/>
          <p:cNvPicPr>
            <a:picLocks noChangeAspect="1"/>
          </p:cNvPicPr>
          <p:nvPr/>
        </p:nvPicPr>
        <p:blipFill>
          <a:blip r:embed="rId3">
            <a:extLst>
              <a:ext uri="{28A0092B-C50C-407E-A947-70E740481C1C}">
                <a14:useLocalDpi xmlns:a14="http://schemas.microsoft.com/office/drawing/2010/main" val="0"/>
              </a:ext>
            </a:extLst>
          </a:blip>
          <a:srcRect t="12781" b="12781"/>
          <a:stretch/>
        </p:blipFill>
        <p:spPr>
          <a:xfrm>
            <a:off x="3371851" y="5051878"/>
            <a:ext cx="2941637" cy="1447800"/>
          </a:xfrm>
          <a:custGeom>
            <a:avLst/>
            <a:gdLst>
              <a:gd name="connsiteX0" fmla="*/ 0 w 2941637"/>
              <a:gd name="connsiteY0" fmla="*/ 0 h 1447800"/>
              <a:gd name="connsiteX1" fmla="*/ 2249487 w 2941637"/>
              <a:gd name="connsiteY1" fmla="*/ 0 h 1447800"/>
              <a:gd name="connsiteX2" fmla="*/ 2941637 w 2941637"/>
              <a:gd name="connsiteY2" fmla="*/ 1447800 h 1447800"/>
              <a:gd name="connsiteX3" fmla="*/ 692150 w 2941637"/>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2941637" h="1447800">
                <a:moveTo>
                  <a:pt x="0" y="0"/>
                </a:moveTo>
                <a:lnTo>
                  <a:pt x="2249487" y="0"/>
                </a:lnTo>
                <a:lnTo>
                  <a:pt x="2941637" y="1447800"/>
                </a:lnTo>
                <a:lnTo>
                  <a:pt x="692150" y="1447800"/>
                </a:lnTo>
                <a:close/>
              </a:path>
            </a:pathLst>
          </a:custGeom>
        </p:spPr>
      </p:pic>
      <p:pic>
        <p:nvPicPr>
          <p:cNvPr id="27" name="Picture 26"/>
          <p:cNvPicPr>
            <a:picLocks noChangeAspect="1"/>
          </p:cNvPicPr>
          <p:nvPr/>
        </p:nvPicPr>
        <p:blipFill>
          <a:blip r:embed="rId4" cstate="print">
            <a:extLst>
              <a:ext uri="{28A0092B-C50C-407E-A947-70E740481C1C}">
                <a14:useLocalDpi xmlns:a14="http://schemas.microsoft.com/office/drawing/2010/main" val="0"/>
              </a:ext>
            </a:extLst>
          </a:blip>
          <a:srcRect t="15055" b="15055"/>
          <a:stretch/>
        </p:blipFill>
        <p:spPr>
          <a:xfrm>
            <a:off x="549275" y="5077278"/>
            <a:ext cx="2941637" cy="1447800"/>
          </a:xfrm>
          <a:custGeom>
            <a:avLst/>
            <a:gdLst>
              <a:gd name="connsiteX0" fmla="*/ 0 w 2941637"/>
              <a:gd name="connsiteY0" fmla="*/ 0 h 1447800"/>
              <a:gd name="connsiteX1" fmla="*/ 2249487 w 2941637"/>
              <a:gd name="connsiteY1" fmla="*/ 0 h 1447800"/>
              <a:gd name="connsiteX2" fmla="*/ 2941637 w 2941637"/>
              <a:gd name="connsiteY2" fmla="*/ 1447800 h 1447800"/>
              <a:gd name="connsiteX3" fmla="*/ 692150 w 2941637"/>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2941637" h="1447800">
                <a:moveTo>
                  <a:pt x="0" y="0"/>
                </a:moveTo>
                <a:lnTo>
                  <a:pt x="2249487" y="0"/>
                </a:lnTo>
                <a:lnTo>
                  <a:pt x="2941637" y="1447800"/>
                </a:lnTo>
                <a:lnTo>
                  <a:pt x="692150" y="1447800"/>
                </a:lnTo>
                <a:close/>
              </a:path>
            </a:pathLst>
          </a:custGeom>
        </p:spPr>
      </p:pic>
      <p:pic>
        <p:nvPicPr>
          <p:cNvPr id="23" name="Picture 22"/>
          <p:cNvPicPr>
            <a:picLocks noChangeAspect="1"/>
          </p:cNvPicPr>
          <p:nvPr/>
        </p:nvPicPr>
        <p:blipFill>
          <a:blip r:embed="rId5" cstate="print">
            <a:extLst>
              <a:ext uri="{28A0092B-C50C-407E-A947-70E740481C1C}">
                <a14:useLocalDpi xmlns:a14="http://schemas.microsoft.com/office/drawing/2010/main" val="0"/>
              </a:ext>
            </a:extLst>
          </a:blip>
          <a:srcRect t="6251" b="6251"/>
          <a:stretch/>
        </p:blipFill>
        <p:spPr>
          <a:xfrm>
            <a:off x="550862" y="2723030"/>
            <a:ext cx="2941637" cy="1447800"/>
          </a:xfrm>
          <a:custGeom>
            <a:avLst/>
            <a:gdLst>
              <a:gd name="connsiteX0" fmla="*/ 0 w 2941637"/>
              <a:gd name="connsiteY0" fmla="*/ 0 h 1447800"/>
              <a:gd name="connsiteX1" fmla="*/ 2249487 w 2941637"/>
              <a:gd name="connsiteY1" fmla="*/ 0 h 1447800"/>
              <a:gd name="connsiteX2" fmla="*/ 2941637 w 2941637"/>
              <a:gd name="connsiteY2" fmla="*/ 1447800 h 1447800"/>
              <a:gd name="connsiteX3" fmla="*/ 692150 w 2941637"/>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2941637" h="1447800">
                <a:moveTo>
                  <a:pt x="0" y="0"/>
                </a:moveTo>
                <a:lnTo>
                  <a:pt x="2249487" y="0"/>
                </a:lnTo>
                <a:lnTo>
                  <a:pt x="2941637" y="1447800"/>
                </a:lnTo>
                <a:lnTo>
                  <a:pt x="692150" y="1447800"/>
                </a:lnTo>
                <a:close/>
              </a:path>
            </a:pathLst>
          </a:custGeom>
        </p:spPr>
      </p:pic>
      <p:sp>
        <p:nvSpPr>
          <p:cNvPr id="8" name="Rectangle 7"/>
          <p:cNvSpPr/>
          <p:nvPr/>
        </p:nvSpPr>
        <p:spPr>
          <a:xfrm>
            <a:off x="542925" y="1391337"/>
            <a:ext cx="5676900" cy="1200329"/>
          </a:xfrm>
          <a:prstGeom prst="rect">
            <a:avLst/>
          </a:prstGeom>
        </p:spPr>
        <p:txBody>
          <a:bodyPr wrap="square">
            <a:spAutoFit/>
          </a:bodyPr>
          <a:lstStyle/>
          <a:p>
            <a:pPr algn="just"/>
            <a:r>
              <a:rPr lang="id-ID" sz="1200" dirty="0"/>
              <a:t>Indonesia menghasilkan banyak variasi pertanian terbaik karena sumber daya alam yang melimpah. PT. RSA menggunakan potensi ini untuk mendistribusikan hasil pertanian yang diproduksi oleh banyak mitra-mitra pertanian yang kami miliki, PT. RSA sendiri memiliki jaringan yang besar dalam berbagai variasi komoditi dengan banyaknya dukungan dari kelompok tani yang tersebar di pulau Jawa, Sumatera, dan sekitarnya. Beberapa komoditi yang menjadi produk unggulan kami adalah sebagai berikut :  </a:t>
            </a:r>
          </a:p>
        </p:txBody>
      </p:sp>
      <p:cxnSp>
        <p:nvCxnSpPr>
          <p:cNvPr id="9" name="Straight Connector 8"/>
          <p:cNvCxnSpPr/>
          <p:nvPr/>
        </p:nvCxnSpPr>
        <p:spPr>
          <a:xfrm>
            <a:off x="549275" y="1111353"/>
            <a:ext cx="0" cy="1041400"/>
          </a:xfrm>
          <a:prstGeom prst="line">
            <a:avLst/>
          </a:prstGeom>
          <a:ln w="57150">
            <a:solidFill>
              <a:srgbClr val="324B65"/>
            </a:solidFill>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622787" y="4244107"/>
            <a:ext cx="2984500" cy="830997"/>
          </a:xfrm>
          <a:prstGeom prst="rect">
            <a:avLst/>
          </a:prstGeom>
        </p:spPr>
        <p:txBody>
          <a:bodyPr wrap="square">
            <a:spAutoFit/>
          </a:bodyPr>
          <a:lstStyle/>
          <a:p>
            <a:pPr algn="just"/>
            <a:r>
              <a:rPr lang="id-ID" sz="1200" dirty="0">
                <a:solidFill>
                  <a:srgbClr val="000000"/>
                </a:solidFill>
              </a:rPr>
              <a:t>KOPI BEAN / BUBUK 130-240k/kg</a:t>
            </a:r>
            <a:endParaRPr lang="en-US" sz="1200" dirty="0">
              <a:solidFill>
                <a:srgbClr val="000000"/>
              </a:solidFill>
            </a:endParaRPr>
          </a:p>
          <a:p>
            <a:pPr algn="just"/>
            <a:r>
              <a:rPr lang="id-ID" sz="1200" dirty="0">
                <a:solidFill>
                  <a:srgbClr val="000000"/>
                </a:solidFill>
              </a:rPr>
              <a:t>Jenis : Robusta dan </a:t>
            </a:r>
            <a:r>
              <a:rPr lang="id-ID" sz="1200" dirty="0" err="1">
                <a:solidFill>
                  <a:srgbClr val="000000"/>
                </a:solidFill>
              </a:rPr>
              <a:t>Arabica</a:t>
            </a:r>
            <a:endParaRPr lang="en-US" sz="1200" dirty="0">
              <a:solidFill>
                <a:srgbClr val="000000"/>
              </a:solidFill>
            </a:endParaRPr>
          </a:p>
          <a:p>
            <a:pPr algn="just"/>
            <a:r>
              <a:rPr lang="id-ID" sz="1200" dirty="0">
                <a:solidFill>
                  <a:srgbClr val="000000"/>
                </a:solidFill>
              </a:rPr>
              <a:t>Sumber : Jawa Barat</a:t>
            </a:r>
            <a:endParaRPr lang="en-US" sz="1200" dirty="0">
              <a:solidFill>
                <a:srgbClr val="000000"/>
              </a:solidFill>
            </a:endParaRPr>
          </a:p>
          <a:p>
            <a:pPr algn="just"/>
            <a:endParaRPr lang="en-US" sz="1200" dirty="0"/>
          </a:p>
        </p:txBody>
      </p:sp>
      <p:sp>
        <p:nvSpPr>
          <p:cNvPr id="19" name="Rectangle 18"/>
          <p:cNvSpPr/>
          <p:nvPr/>
        </p:nvSpPr>
        <p:spPr>
          <a:xfrm>
            <a:off x="3600451" y="4269644"/>
            <a:ext cx="2984500" cy="646331"/>
          </a:xfrm>
          <a:prstGeom prst="rect">
            <a:avLst/>
          </a:prstGeom>
        </p:spPr>
        <p:txBody>
          <a:bodyPr wrap="square">
            <a:spAutoFit/>
          </a:bodyPr>
          <a:lstStyle/>
          <a:p>
            <a:pPr algn="just"/>
            <a:r>
              <a:rPr lang="id-ID" sz="1200" dirty="0">
                <a:solidFill>
                  <a:srgbClr val="000000"/>
                </a:solidFill>
              </a:rPr>
              <a:t>SORGUM 15-55k/kg</a:t>
            </a:r>
            <a:endParaRPr lang="en-US" sz="1200" dirty="0">
              <a:solidFill>
                <a:srgbClr val="000000"/>
              </a:solidFill>
            </a:endParaRPr>
          </a:p>
          <a:p>
            <a:pPr algn="just"/>
            <a:r>
              <a:rPr lang="id-ID" sz="1200" dirty="0">
                <a:solidFill>
                  <a:srgbClr val="000000"/>
                </a:solidFill>
              </a:rPr>
              <a:t>Jenis : Beras Sorgum Merah dan Putih</a:t>
            </a:r>
            <a:endParaRPr lang="en-US" sz="1200" dirty="0">
              <a:solidFill>
                <a:srgbClr val="000000"/>
              </a:solidFill>
            </a:endParaRPr>
          </a:p>
          <a:p>
            <a:pPr algn="just"/>
            <a:r>
              <a:rPr lang="id-ID" sz="1200" dirty="0">
                <a:solidFill>
                  <a:srgbClr val="000000"/>
                </a:solidFill>
              </a:rPr>
              <a:t>Sumber Jawa Barat</a:t>
            </a:r>
            <a:endParaRPr lang="en-US" sz="1200" dirty="0"/>
          </a:p>
        </p:txBody>
      </p:sp>
      <p:sp>
        <p:nvSpPr>
          <p:cNvPr id="20" name="Rectangle 19"/>
          <p:cNvSpPr/>
          <p:nvPr/>
        </p:nvSpPr>
        <p:spPr>
          <a:xfrm>
            <a:off x="615951" y="6638643"/>
            <a:ext cx="2984500" cy="646331"/>
          </a:xfrm>
          <a:prstGeom prst="rect">
            <a:avLst/>
          </a:prstGeom>
        </p:spPr>
        <p:txBody>
          <a:bodyPr wrap="square">
            <a:spAutoFit/>
          </a:bodyPr>
          <a:lstStyle/>
          <a:p>
            <a:pPr algn="just"/>
            <a:r>
              <a:rPr lang="id-ID" sz="1200" dirty="0">
                <a:solidFill>
                  <a:srgbClr val="000000"/>
                </a:solidFill>
              </a:rPr>
              <a:t>JAHE 30-70k/kg</a:t>
            </a:r>
            <a:endParaRPr lang="en-US" sz="1200" dirty="0">
              <a:solidFill>
                <a:srgbClr val="000000"/>
              </a:solidFill>
            </a:endParaRPr>
          </a:p>
          <a:p>
            <a:pPr algn="just"/>
            <a:r>
              <a:rPr lang="id-ID" sz="1200" dirty="0">
                <a:solidFill>
                  <a:srgbClr val="000000"/>
                </a:solidFill>
              </a:rPr>
              <a:t>Jenis : Jahe Merah</a:t>
            </a:r>
          </a:p>
          <a:p>
            <a:pPr algn="just"/>
            <a:r>
              <a:rPr lang="id-ID" sz="1200" dirty="0">
                <a:solidFill>
                  <a:srgbClr val="000000"/>
                </a:solidFill>
              </a:rPr>
              <a:t>Sumber : Jawa Barat</a:t>
            </a:r>
            <a:endParaRPr lang="en-US" sz="1200" dirty="0">
              <a:solidFill>
                <a:srgbClr val="000000"/>
              </a:solidFill>
            </a:endParaRPr>
          </a:p>
        </p:txBody>
      </p:sp>
      <p:sp>
        <p:nvSpPr>
          <p:cNvPr id="21" name="Rectangle 20"/>
          <p:cNvSpPr/>
          <p:nvPr/>
        </p:nvSpPr>
        <p:spPr>
          <a:xfrm>
            <a:off x="3600451" y="6648576"/>
            <a:ext cx="2984500" cy="646331"/>
          </a:xfrm>
          <a:prstGeom prst="rect">
            <a:avLst/>
          </a:prstGeom>
        </p:spPr>
        <p:txBody>
          <a:bodyPr wrap="square">
            <a:spAutoFit/>
          </a:bodyPr>
          <a:lstStyle/>
          <a:p>
            <a:pPr algn="just"/>
            <a:r>
              <a:rPr lang="id-ID" sz="1200" dirty="0">
                <a:solidFill>
                  <a:srgbClr val="000000"/>
                </a:solidFill>
              </a:rPr>
              <a:t>Kentang 25k – 90k/kg</a:t>
            </a:r>
            <a:endParaRPr lang="en-US" sz="1200" dirty="0">
              <a:solidFill>
                <a:srgbClr val="000000"/>
              </a:solidFill>
            </a:endParaRPr>
          </a:p>
          <a:p>
            <a:pPr algn="just"/>
            <a:r>
              <a:rPr lang="id-ID" sz="1200" dirty="0">
                <a:solidFill>
                  <a:srgbClr val="000000"/>
                </a:solidFill>
              </a:rPr>
              <a:t>Jenis : Kentang Lokal</a:t>
            </a:r>
            <a:r>
              <a:rPr lang="en-US" sz="1200" dirty="0">
                <a:solidFill>
                  <a:srgbClr val="000000"/>
                </a:solidFill>
              </a:rPr>
              <a:t> </a:t>
            </a:r>
          </a:p>
          <a:p>
            <a:pPr algn="just"/>
            <a:r>
              <a:rPr lang="id-ID" sz="1200" dirty="0">
                <a:solidFill>
                  <a:srgbClr val="000000"/>
                </a:solidFill>
              </a:rPr>
              <a:t>Sumber : Jawa Barat</a:t>
            </a:r>
            <a:endParaRPr lang="en-US" sz="1200" dirty="0"/>
          </a:p>
        </p:txBody>
      </p:sp>
      <p:sp>
        <p:nvSpPr>
          <p:cNvPr id="34" name="Rectangle 33"/>
          <p:cNvSpPr/>
          <p:nvPr/>
        </p:nvSpPr>
        <p:spPr>
          <a:xfrm>
            <a:off x="6648450" y="3483721"/>
            <a:ext cx="209550" cy="2933700"/>
          </a:xfrm>
          <a:prstGeom prst="rect">
            <a:avLst/>
          </a:prstGeom>
          <a:solidFill>
            <a:srgbClr val="324B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7C8FBAC-680E-B666-04DD-80C6C716A2AE}"/>
              </a:ext>
            </a:extLst>
          </p:cNvPr>
          <p:cNvSpPr/>
          <p:nvPr/>
        </p:nvSpPr>
        <p:spPr>
          <a:xfrm>
            <a:off x="236245" y="418278"/>
            <a:ext cx="4429418" cy="584775"/>
          </a:xfrm>
          <a:prstGeom prst="rect">
            <a:avLst/>
          </a:prstGeom>
          <a:noFill/>
          <a:effectLst>
            <a:outerShdw blurRad="63500" sx="102000" sy="102000" algn="ctr" rotWithShape="0">
              <a:prstClr val="black">
                <a:alpha val="40000"/>
              </a:prstClr>
            </a:outerShdw>
          </a:effectLst>
        </p:spPr>
        <p:txBody>
          <a:bodyPr wrap="none" lIns="91440" tIns="45720" rIns="91440" bIns="45720">
            <a:spAutoFit/>
            <a:scene3d>
              <a:camera prst="orthographicFront"/>
              <a:lightRig rig="threePt" dir="t"/>
            </a:scene3d>
            <a:sp3d>
              <a:bevelT w="63500"/>
            </a:sp3d>
          </a:bodyPr>
          <a:lstStyle/>
          <a:p>
            <a:pPr algn="ctr"/>
            <a:r>
              <a:rPr lang="id-ID" sz="32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rPr>
              <a:t>TRADING KOMODI</a:t>
            </a:r>
            <a:r>
              <a:rPr lang="id-ID" sz="3200" spc="600" dirty="0">
                <a:ln w="0"/>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rPr>
              <a:t>TI</a:t>
            </a:r>
            <a:endParaRPr lang="en-US" sz="3200" b="0" cap="none" spc="600" dirty="0">
              <a:ln w="0"/>
              <a:solidFill>
                <a:schemeClr val="tx1"/>
              </a:solidFill>
              <a:effectLst>
                <a:outerShdw blurRad="50800" dist="38100" dir="10800000" algn="r" rotWithShape="0">
                  <a:prstClr val="black">
                    <a:alpha val="40000"/>
                  </a:prstClr>
                </a:outerShdw>
              </a:effectLst>
              <a:latin typeface="Adobe Arabic" panose="02040503050201020203" pitchFamily="18" charset="-78"/>
              <a:cs typeface="Adobe Arabic" panose="02040503050201020203" pitchFamily="18" charset="-78"/>
            </a:endParaRPr>
          </a:p>
        </p:txBody>
      </p:sp>
      <p:sp>
        <p:nvSpPr>
          <p:cNvPr id="4" name="Rectangle 3">
            <a:extLst>
              <a:ext uri="{FF2B5EF4-FFF2-40B4-BE49-F238E27FC236}">
                <a16:creationId xmlns:a16="http://schemas.microsoft.com/office/drawing/2014/main" id="{0E96FEF5-5EBA-4710-B6B6-62FD1F1B6841}"/>
              </a:ext>
            </a:extLst>
          </p:cNvPr>
          <p:cNvSpPr/>
          <p:nvPr/>
        </p:nvSpPr>
        <p:spPr>
          <a:xfrm>
            <a:off x="549274" y="1033342"/>
            <a:ext cx="3367405" cy="338554"/>
          </a:xfrm>
          <a:prstGeom prst="rect">
            <a:avLst/>
          </a:prstGeom>
        </p:spPr>
        <p:txBody>
          <a:bodyPr wrap="square">
            <a:spAutoFit/>
          </a:bodyPr>
          <a:lstStyle/>
          <a:p>
            <a:r>
              <a:rPr lang="id-ID" sz="1600" b="0" cap="none" spc="0" dirty="0">
                <a:ln w="0"/>
                <a:solidFill>
                  <a:schemeClr val="tx1">
                    <a:lumMod val="65000"/>
                    <a:lumOff val="35000"/>
                  </a:schemeClr>
                </a:solidFill>
                <a:latin typeface="Minion Pro Med" panose="02040503050306020203" pitchFamily="18" charset="0"/>
              </a:rPr>
              <a:t>Komoditi Hasil Bumi Indonesia</a:t>
            </a:r>
            <a:endParaRPr lang="pt-BR" sz="1600" dirty="0">
              <a:solidFill>
                <a:srgbClr val="41444D"/>
              </a:solidFill>
              <a:latin typeface="Lato Heavy" panose="020F0502020204030203" pitchFamily="34" charset="0"/>
              <a:ea typeface="Lato Heavy" panose="020F0502020204030203" pitchFamily="34" charset="0"/>
              <a:cs typeface="Lato Heavy" panose="020F0502020204030203" pitchFamily="34" charset="0"/>
            </a:endParaRPr>
          </a:p>
        </p:txBody>
      </p:sp>
      <p:pic>
        <p:nvPicPr>
          <p:cNvPr id="42" name="Picture 41">
            <a:extLst>
              <a:ext uri="{FF2B5EF4-FFF2-40B4-BE49-F238E27FC236}">
                <a16:creationId xmlns:a16="http://schemas.microsoft.com/office/drawing/2014/main" id="{8BD0162D-48B9-C4BB-FCC4-2374FAEADA16}"/>
              </a:ext>
            </a:extLst>
          </p:cNvPr>
          <p:cNvPicPr>
            <a:picLocks noChangeAspect="1"/>
          </p:cNvPicPr>
          <p:nvPr/>
        </p:nvPicPr>
        <p:blipFill>
          <a:blip r:embed="rId6" cstate="print">
            <a:extLst>
              <a:ext uri="{28A0092B-C50C-407E-A947-70E740481C1C}">
                <a14:useLocalDpi xmlns:a14="http://schemas.microsoft.com/office/drawing/2010/main" val="0"/>
              </a:ext>
            </a:extLst>
          </a:blip>
          <a:srcRect t="6056" b="6056"/>
          <a:stretch/>
        </p:blipFill>
        <p:spPr>
          <a:xfrm>
            <a:off x="3381375" y="7411312"/>
            <a:ext cx="2941637" cy="1447800"/>
          </a:xfrm>
          <a:custGeom>
            <a:avLst/>
            <a:gdLst>
              <a:gd name="connsiteX0" fmla="*/ 0 w 2941637"/>
              <a:gd name="connsiteY0" fmla="*/ 0 h 1447800"/>
              <a:gd name="connsiteX1" fmla="*/ 2249487 w 2941637"/>
              <a:gd name="connsiteY1" fmla="*/ 0 h 1447800"/>
              <a:gd name="connsiteX2" fmla="*/ 2941637 w 2941637"/>
              <a:gd name="connsiteY2" fmla="*/ 1447800 h 1447800"/>
              <a:gd name="connsiteX3" fmla="*/ 692150 w 2941637"/>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2941637" h="1447800">
                <a:moveTo>
                  <a:pt x="0" y="0"/>
                </a:moveTo>
                <a:lnTo>
                  <a:pt x="2249487" y="0"/>
                </a:lnTo>
                <a:lnTo>
                  <a:pt x="2941637" y="1447800"/>
                </a:lnTo>
                <a:lnTo>
                  <a:pt x="692150" y="1447800"/>
                </a:lnTo>
                <a:close/>
              </a:path>
            </a:pathLst>
          </a:custGeom>
        </p:spPr>
      </p:pic>
      <p:pic>
        <p:nvPicPr>
          <p:cNvPr id="43" name="Picture 42">
            <a:extLst>
              <a:ext uri="{FF2B5EF4-FFF2-40B4-BE49-F238E27FC236}">
                <a16:creationId xmlns:a16="http://schemas.microsoft.com/office/drawing/2014/main" id="{06C9D5E2-4E90-4B64-68CC-FA61CD433326}"/>
              </a:ext>
            </a:extLst>
          </p:cNvPr>
          <p:cNvPicPr>
            <a:picLocks noChangeAspect="1"/>
          </p:cNvPicPr>
          <p:nvPr/>
        </p:nvPicPr>
        <p:blipFill>
          <a:blip r:embed="rId7" cstate="print">
            <a:extLst>
              <a:ext uri="{28A0092B-C50C-407E-A947-70E740481C1C}">
                <a14:useLocalDpi xmlns:a14="http://schemas.microsoft.com/office/drawing/2010/main" val="0"/>
              </a:ext>
            </a:extLst>
          </a:blip>
          <a:srcRect t="13087" b="13087"/>
          <a:stretch/>
        </p:blipFill>
        <p:spPr>
          <a:xfrm>
            <a:off x="542925" y="7421883"/>
            <a:ext cx="2941637" cy="1447800"/>
          </a:xfrm>
          <a:custGeom>
            <a:avLst/>
            <a:gdLst>
              <a:gd name="connsiteX0" fmla="*/ 0 w 2941637"/>
              <a:gd name="connsiteY0" fmla="*/ 0 h 1447800"/>
              <a:gd name="connsiteX1" fmla="*/ 2249487 w 2941637"/>
              <a:gd name="connsiteY1" fmla="*/ 0 h 1447800"/>
              <a:gd name="connsiteX2" fmla="*/ 2941637 w 2941637"/>
              <a:gd name="connsiteY2" fmla="*/ 1447800 h 1447800"/>
              <a:gd name="connsiteX3" fmla="*/ 692150 w 2941637"/>
              <a:gd name="connsiteY3" fmla="*/ 1447800 h 1447800"/>
            </a:gdLst>
            <a:ahLst/>
            <a:cxnLst>
              <a:cxn ang="0">
                <a:pos x="connsiteX0" y="connsiteY0"/>
              </a:cxn>
              <a:cxn ang="0">
                <a:pos x="connsiteX1" y="connsiteY1"/>
              </a:cxn>
              <a:cxn ang="0">
                <a:pos x="connsiteX2" y="connsiteY2"/>
              </a:cxn>
              <a:cxn ang="0">
                <a:pos x="connsiteX3" y="connsiteY3"/>
              </a:cxn>
            </a:cxnLst>
            <a:rect l="l" t="t" r="r" b="b"/>
            <a:pathLst>
              <a:path w="2941637" h="1447800">
                <a:moveTo>
                  <a:pt x="0" y="0"/>
                </a:moveTo>
                <a:lnTo>
                  <a:pt x="2249487" y="0"/>
                </a:lnTo>
                <a:lnTo>
                  <a:pt x="2941637" y="1447800"/>
                </a:lnTo>
                <a:lnTo>
                  <a:pt x="692150" y="1447800"/>
                </a:lnTo>
                <a:close/>
              </a:path>
            </a:pathLst>
          </a:custGeom>
        </p:spPr>
      </p:pic>
      <p:sp>
        <p:nvSpPr>
          <p:cNvPr id="46" name="Rectangle 45">
            <a:extLst>
              <a:ext uri="{FF2B5EF4-FFF2-40B4-BE49-F238E27FC236}">
                <a16:creationId xmlns:a16="http://schemas.microsoft.com/office/drawing/2014/main" id="{68F41F64-17D4-98F9-C82B-F348BBA33C24}"/>
              </a:ext>
            </a:extLst>
          </p:cNvPr>
          <p:cNvSpPr/>
          <p:nvPr/>
        </p:nvSpPr>
        <p:spPr>
          <a:xfrm>
            <a:off x="609601" y="8983248"/>
            <a:ext cx="2984500" cy="646331"/>
          </a:xfrm>
          <a:prstGeom prst="rect">
            <a:avLst/>
          </a:prstGeom>
        </p:spPr>
        <p:txBody>
          <a:bodyPr wrap="square">
            <a:spAutoFit/>
          </a:bodyPr>
          <a:lstStyle/>
          <a:p>
            <a:pPr algn="just"/>
            <a:r>
              <a:rPr lang="id-ID" sz="1200" dirty="0">
                <a:solidFill>
                  <a:srgbClr val="000000"/>
                </a:solidFill>
              </a:rPr>
              <a:t>JAGUNG 9k-20k/kg</a:t>
            </a:r>
            <a:endParaRPr lang="en-US" sz="1200" dirty="0">
              <a:solidFill>
                <a:srgbClr val="000000"/>
              </a:solidFill>
            </a:endParaRPr>
          </a:p>
          <a:p>
            <a:pPr algn="just"/>
            <a:r>
              <a:rPr lang="id-ID" sz="1200" dirty="0">
                <a:solidFill>
                  <a:srgbClr val="000000"/>
                </a:solidFill>
              </a:rPr>
              <a:t>Jenis : Pipil Hibrida dan Tepung Jagung</a:t>
            </a:r>
          </a:p>
          <a:p>
            <a:pPr algn="just"/>
            <a:r>
              <a:rPr lang="id-ID" sz="1200" dirty="0">
                <a:solidFill>
                  <a:srgbClr val="000000"/>
                </a:solidFill>
              </a:rPr>
              <a:t>Sumber : Jawa Barat -  Jawa Timur</a:t>
            </a:r>
            <a:endParaRPr lang="en-US" sz="1200" dirty="0">
              <a:solidFill>
                <a:srgbClr val="000000"/>
              </a:solidFill>
            </a:endParaRPr>
          </a:p>
        </p:txBody>
      </p:sp>
      <p:sp>
        <p:nvSpPr>
          <p:cNvPr id="49" name="Rectangle 48">
            <a:extLst>
              <a:ext uri="{FF2B5EF4-FFF2-40B4-BE49-F238E27FC236}">
                <a16:creationId xmlns:a16="http://schemas.microsoft.com/office/drawing/2014/main" id="{5512AD63-82F6-6EB4-C9A3-71C161065630}"/>
              </a:ext>
            </a:extLst>
          </p:cNvPr>
          <p:cNvSpPr/>
          <p:nvPr/>
        </p:nvSpPr>
        <p:spPr>
          <a:xfrm>
            <a:off x="3663950" y="8983248"/>
            <a:ext cx="2984500" cy="646331"/>
          </a:xfrm>
          <a:prstGeom prst="rect">
            <a:avLst/>
          </a:prstGeom>
        </p:spPr>
        <p:txBody>
          <a:bodyPr wrap="square">
            <a:spAutoFit/>
          </a:bodyPr>
          <a:lstStyle/>
          <a:p>
            <a:pPr algn="just"/>
            <a:r>
              <a:rPr lang="id-ID" sz="1200" dirty="0">
                <a:solidFill>
                  <a:srgbClr val="000000"/>
                </a:solidFill>
              </a:rPr>
              <a:t>Kapulaga 250-300k/kg</a:t>
            </a:r>
            <a:endParaRPr lang="en-US" sz="1200" dirty="0">
              <a:solidFill>
                <a:srgbClr val="000000"/>
              </a:solidFill>
            </a:endParaRPr>
          </a:p>
          <a:p>
            <a:pPr algn="just"/>
            <a:r>
              <a:rPr lang="id-ID" sz="1200" dirty="0">
                <a:solidFill>
                  <a:srgbClr val="000000"/>
                </a:solidFill>
              </a:rPr>
              <a:t>Jenis : Kapulaga Lokal</a:t>
            </a:r>
            <a:endParaRPr lang="en-US" sz="1200" dirty="0">
              <a:solidFill>
                <a:srgbClr val="000000"/>
              </a:solidFill>
            </a:endParaRPr>
          </a:p>
          <a:p>
            <a:pPr algn="just"/>
            <a:r>
              <a:rPr lang="id-ID" sz="1200" dirty="0">
                <a:solidFill>
                  <a:srgbClr val="000000"/>
                </a:solidFill>
              </a:rPr>
              <a:t>Sumber : Jawa Barat</a:t>
            </a:r>
            <a:endParaRPr lang="en-US" sz="1200" dirty="0"/>
          </a:p>
        </p:txBody>
      </p:sp>
    </p:spTree>
    <p:extLst>
      <p:ext uri="{BB962C8B-B14F-4D97-AF65-F5344CB8AC3E}">
        <p14:creationId xmlns:p14="http://schemas.microsoft.com/office/powerpoint/2010/main" val="3194241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2AB5019-BB18-48AD-9244-FF2EF84DDD75}"/>
              </a:ext>
            </a:extLst>
          </p:cNvPr>
          <p:cNvPicPr>
            <a:picLocks noChangeAspect="1"/>
          </p:cNvPicPr>
          <p:nvPr/>
        </p:nvPicPr>
        <p:blipFill>
          <a:blip r:embed="rId2"/>
          <a:stretch>
            <a:fillRect/>
          </a:stretch>
        </p:blipFill>
        <p:spPr>
          <a:xfrm rot="5400000">
            <a:off x="-1537049" y="1524001"/>
            <a:ext cx="9906000" cy="6858000"/>
          </a:xfrm>
          <a:prstGeom prst="rect">
            <a:avLst/>
          </a:prstGeom>
        </p:spPr>
      </p:pic>
      <p:grpSp>
        <p:nvGrpSpPr>
          <p:cNvPr id="24" name="Group 23">
            <a:extLst>
              <a:ext uri="{FF2B5EF4-FFF2-40B4-BE49-F238E27FC236}">
                <a16:creationId xmlns:a16="http://schemas.microsoft.com/office/drawing/2014/main" id="{041F17F9-7DA4-43B3-A8AC-AFC75570E6DE}"/>
              </a:ext>
            </a:extLst>
          </p:cNvPr>
          <p:cNvGrpSpPr/>
          <p:nvPr/>
        </p:nvGrpSpPr>
        <p:grpSpPr>
          <a:xfrm>
            <a:off x="1139641" y="2759919"/>
            <a:ext cx="4578718" cy="4350065"/>
            <a:chOff x="1139641" y="2759919"/>
            <a:chExt cx="4578718" cy="4350065"/>
          </a:xfrm>
        </p:grpSpPr>
        <p:pic>
          <p:nvPicPr>
            <p:cNvPr id="5" name="Picture 4">
              <a:extLst>
                <a:ext uri="{FF2B5EF4-FFF2-40B4-BE49-F238E27FC236}">
                  <a16:creationId xmlns:a16="http://schemas.microsoft.com/office/drawing/2014/main" id="{AAFEEEA9-1866-4C10-8BF3-E9D15FAA964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54139" y="6272846"/>
              <a:ext cx="1010898" cy="837138"/>
            </a:xfrm>
            <a:prstGeom prst="rect">
              <a:avLst/>
            </a:prstGeom>
          </p:spPr>
        </p:pic>
        <p:sp>
          <p:nvSpPr>
            <p:cNvPr id="11" name="Freeform 18">
              <a:extLst>
                <a:ext uri="{FF2B5EF4-FFF2-40B4-BE49-F238E27FC236}">
                  <a16:creationId xmlns:a16="http://schemas.microsoft.com/office/drawing/2014/main" id="{D14D7755-74CB-4FA5-A26B-3EBFF9E7473E}"/>
                </a:ext>
              </a:extLst>
            </p:cNvPr>
            <p:cNvSpPr/>
            <p:nvPr/>
          </p:nvSpPr>
          <p:spPr>
            <a:xfrm>
              <a:off x="1497814" y="2759919"/>
              <a:ext cx="1298627" cy="1141200"/>
            </a:xfrm>
            <a:custGeom>
              <a:avLst/>
              <a:gdLst/>
              <a:ahLst/>
              <a:cxnLst/>
              <a:rect l="l" t="t" r="r" b="b"/>
              <a:pathLst>
                <a:path w="1426154" h="1429012">
                  <a:moveTo>
                    <a:pt x="0" y="0"/>
                  </a:moveTo>
                  <a:lnTo>
                    <a:pt x="1426154" y="0"/>
                  </a:lnTo>
                  <a:lnTo>
                    <a:pt x="1426154" y="1429012"/>
                  </a:lnTo>
                  <a:lnTo>
                    <a:pt x="0" y="1429012"/>
                  </a:lnTo>
                  <a:lnTo>
                    <a:pt x="0" y="0"/>
                  </a:lnTo>
                  <a:close/>
                </a:path>
              </a:pathLst>
            </a:custGeom>
            <a:blipFill>
              <a:blip r:embed="rId4"/>
              <a:stretch>
                <a:fillRect/>
              </a:stretch>
            </a:blipFill>
          </p:spPr>
          <p:txBody>
            <a:bodyPr/>
            <a:lstStyle/>
            <a:p>
              <a:endParaRPr lang="id-ID" dirty="0"/>
            </a:p>
          </p:txBody>
        </p:sp>
        <p:sp>
          <p:nvSpPr>
            <p:cNvPr id="12" name="TextBox 19">
              <a:extLst>
                <a:ext uri="{FF2B5EF4-FFF2-40B4-BE49-F238E27FC236}">
                  <a16:creationId xmlns:a16="http://schemas.microsoft.com/office/drawing/2014/main" id="{2C0CF1A8-0C96-4185-8658-C2D332FB578D}"/>
                </a:ext>
              </a:extLst>
            </p:cNvPr>
            <p:cNvSpPr txBox="1"/>
            <p:nvPr/>
          </p:nvSpPr>
          <p:spPr>
            <a:xfrm>
              <a:off x="2869054" y="3264752"/>
              <a:ext cx="2710805" cy="187552"/>
            </a:xfrm>
            <a:prstGeom prst="rect">
              <a:avLst/>
            </a:prstGeom>
          </p:spPr>
          <p:txBody>
            <a:bodyPr wrap="square" lIns="0" tIns="0" rIns="0" bIns="0" rtlCol="0" anchor="t">
              <a:spAutoFit/>
            </a:bodyPr>
            <a:lstStyle/>
            <a:p>
              <a:pPr algn="just">
                <a:lnSpc>
                  <a:spcPts val="1582"/>
                </a:lnSpc>
              </a:pPr>
              <a:r>
                <a:rPr lang="id-ID" sz="1200" b="1" dirty="0">
                  <a:solidFill>
                    <a:schemeClr val="bg1">
                      <a:lumMod val="95000"/>
                    </a:schemeClr>
                  </a:solidFill>
                  <a:latin typeface="Berlin Sans FB Demi" panose="020E0802020502020306" pitchFamily="34" charset="0"/>
                  <a:ea typeface="Open Sans Bold"/>
                  <a:cs typeface="Aharoni" panose="02010803020104030203" pitchFamily="2" charset="-79"/>
                  <a:sym typeface="Open Sans Bold"/>
                </a:rPr>
                <a:t>PT. </a:t>
              </a:r>
              <a:r>
                <a:rPr lang="en-US" sz="1200" b="1" dirty="0">
                  <a:solidFill>
                    <a:schemeClr val="bg1">
                      <a:lumMod val="95000"/>
                    </a:schemeClr>
                  </a:solidFill>
                  <a:latin typeface="Berlin Sans FB Demi" panose="020E0802020502020306" pitchFamily="34" charset="0"/>
                  <a:ea typeface="Open Sans Bold"/>
                  <a:cs typeface="Aharoni" panose="02010803020104030203" pitchFamily="2" charset="-79"/>
                  <a:sym typeface="Open Sans Bold"/>
                </a:rPr>
                <a:t>KARUNIA</a:t>
              </a:r>
              <a:r>
                <a:rPr lang="id-ID" sz="1200" b="1" dirty="0">
                  <a:solidFill>
                    <a:schemeClr val="bg1">
                      <a:lumMod val="95000"/>
                    </a:schemeClr>
                  </a:solidFill>
                  <a:latin typeface="Berlin Sans FB Demi" panose="020E0802020502020306" pitchFamily="34" charset="0"/>
                  <a:ea typeface="Open Sans Bold"/>
                  <a:cs typeface="Aharoni" panose="02010803020104030203" pitchFamily="2" charset="-79"/>
                  <a:sym typeface="Open Sans Bold"/>
                </a:rPr>
                <a:t> </a:t>
              </a:r>
              <a:r>
                <a:rPr lang="en-US" sz="1200" b="1" dirty="0">
                  <a:solidFill>
                    <a:schemeClr val="bg1">
                      <a:lumMod val="95000"/>
                    </a:schemeClr>
                  </a:solidFill>
                  <a:latin typeface="Berlin Sans FB Demi" panose="020E0802020502020306" pitchFamily="34" charset="0"/>
                  <a:ea typeface="Open Sans Bold"/>
                  <a:cs typeface="Aharoni" panose="02010803020104030203" pitchFamily="2" charset="-79"/>
                  <a:sym typeface="Open Sans Bold"/>
                </a:rPr>
                <a:t>AGRO HITA KENCANA</a:t>
              </a:r>
            </a:p>
          </p:txBody>
        </p:sp>
        <p:sp>
          <p:nvSpPr>
            <p:cNvPr id="14" name="Freeform 4">
              <a:extLst>
                <a:ext uri="{FF2B5EF4-FFF2-40B4-BE49-F238E27FC236}">
                  <a16:creationId xmlns:a16="http://schemas.microsoft.com/office/drawing/2014/main" id="{3AE46948-1145-4618-BE47-4BB856098048}"/>
                </a:ext>
              </a:extLst>
            </p:cNvPr>
            <p:cNvSpPr/>
            <p:nvPr/>
          </p:nvSpPr>
          <p:spPr>
            <a:xfrm>
              <a:off x="1139641" y="3908025"/>
              <a:ext cx="2014974" cy="989654"/>
            </a:xfrm>
            <a:custGeom>
              <a:avLst/>
              <a:gdLst/>
              <a:ahLst/>
              <a:cxnLst/>
              <a:rect l="l" t="t" r="r" b="b"/>
              <a:pathLst>
                <a:path w="3152094" h="1774828">
                  <a:moveTo>
                    <a:pt x="0" y="0"/>
                  </a:moveTo>
                  <a:lnTo>
                    <a:pt x="3152094" y="0"/>
                  </a:lnTo>
                  <a:lnTo>
                    <a:pt x="3152094" y="1774828"/>
                  </a:lnTo>
                  <a:lnTo>
                    <a:pt x="0" y="1774828"/>
                  </a:lnTo>
                  <a:lnTo>
                    <a:pt x="0" y="0"/>
                  </a:lnTo>
                  <a:close/>
                </a:path>
              </a:pathLst>
            </a:custGeom>
            <a:blipFill>
              <a:blip r:embed="rId5">
                <a:extLst>
                  <a:ext uri="{BEBA8EAE-BF5A-486C-A8C5-ECC9F3942E4B}">
                    <a14:imgProps xmlns:a14="http://schemas.microsoft.com/office/drawing/2010/main">
                      <a14:imgLayer r:embed="rId6">
                        <a14:imgEffect>
                          <a14:brightnessContrast bright="7000" contrast="25000"/>
                        </a14:imgEffect>
                      </a14:imgLayer>
                    </a14:imgProps>
                  </a:ext>
                </a:extLst>
              </a:blip>
              <a:stretch>
                <a:fillRect/>
              </a:stretch>
            </a:blipFill>
          </p:spPr>
          <p:txBody>
            <a:bodyPr/>
            <a:lstStyle/>
            <a:p>
              <a:endParaRPr lang="id-ID" dirty="0"/>
            </a:p>
          </p:txBody>
        </p:sp>
        <p:sp>
          <p:nvSpPr>
            <p:cNvPr id="15" name="TextBox 8">
              <a:extLst>
                <a:ext uri="{FF2B5EF4-FFF2-40B4-BE49-F238E27FC236}">
                  <a16:creationId xmlns:a16="http://schemas.microsoft.com/office/drawing/2014/main" id="{8D191FE0-885E-47C6-9065-466D187DB1A0}"/>
                </a:ext>
              </a:extLst>
            </p:cNvPr>
            <p:cNvSpPr txBox="1"/>
            <p:nvPr/>
          </p:nvSpPr>
          <p:spPr>
            <a:xfrm>
              <a:off x="2370355" y="4298386"/>
              <a:ext cx="3209505" cy="312586"/>
            </a:xfrm>
            <a:prstGeom prst="rect">
              <a:avLst/>
            </a:prstGeom>
          </p:spPr>
          <p:txBody>
            <a:bodyPr lIns="0" tIns="0" rIns="0" bIns="0" rtlCol="0" anchor="t">
              <a:spAutoFit/>
            </a:bodyPr>
            <a:lstStyle/>
            <a:p>
              <a:pPr algn="ctr">
                <a:lnSpc>
                  <a:spcPts val="2922"/>
                </a:lnSpc>
              </a:pPr>
              <a:r>
                <a:rPr lang="en-US" sz="1200" b="1" dirty="0">
                  <a:solidFill>
                    <a:schemeClr val="bg1"/>
                  </a:solidFill>
                  <a:latin typeface="Berlin Sans FB Demi" panose="020E0802020502020306" pitchFamily="34" charset="0"/>
                  <a:ea typeface="Open Sans Bold"/>
                  <a:cs typeface="Open Sans Bold"/>
                  <a:sym typeface="Open Sans Bold"/>
                </a:rPr>
                <a:t>PT TIARA AGRO HITA KENCANA</a:t>
              </a:r>
              <a:endParaRPr lang="id-ID" sz="1200" b="1" dirty="0">
                <a:solidFill>
                  <a:schemeClr val="bg1"/>
                </a:solidFill>
                <a:latin typeface="Berlin Sans FB Demi" panose="020E0802020502020306" pitchFamily="34" charset="0"/>
                <a:ea typeface="Open Sans Bold"/>
                <a:cs typeface="Open Sans Bold"/>
                <a:sym typeface="Open Sans Bold"/>
              </a:endParaRPr>
            </a:p>
          </p:txBody>
        </p:sp>
        <p:sp>
          <p:nvSpPr>
            <p:cNvPr id="16" name="TextBox 8">
              <a:extLst>
                <a:ext uri="{FF2B5EF4-FFF2-40B4-BE49-F238E27FC236}">
                  <a16:creationId xmlns:a16="http://schemas.microsoft.com/office/drawing/2014/main" id="{1CEF8A81-4A50-4D68-88C6-69B677C5A111}"/>
                </a:ext>
              </a:extLst>
            </p:cNvPr>
            <p:cNvSpPr txBox="1"/>
            <p:nvPr/>
          </p:nvSpPr>
          <p:spPr>
            <a:xfrm>
              <a:off x="1708262" y="5374854"/>
              <a:ext cx="4010097" cy="313997"/>
            </a:xfrm>
            <a:prstGeom prst="rect">
              <a:avLst/>
            </a:prstGeom>
          </p:spPr>
          <p:txBody>
            <a:bodyPr lIns="0" tIns="0" rIns="0" bIns="0" rtlCol="0" anchor="t">
              <a:spAutoFit/>
            </a:bodyPr>
            <a:lstStyle/>
            <a:p>
              <a:pPr algn="ctr">
                <a:lnSpc>
                  <a:spcPts val="2922"/>
                </a:lnSpc>
              </a:pPr>
              <a:r>
                <a:rPr lang="en-US" sz="1200" b="1" dirty="0">
                  <a:solidFill>
                    <a:schemeClr val="bg1"/>
                  </a:solidFill>
                  <a:latin typeface="Berlin Sans FB Demi" panose="020E0802020502020306" pitchFamily="34" charset="0"/>
                  <a:ea typeface="Open Sans Bold"/>
                  <a:cs typeface="Open Sans Bold"/>
                  <a:sym typeface="Open Sans Bold"/>
                </a:rPr>
                <a:t>PT</a:t>
              </a:r>
              <a:r>
                <a:rPr lang="id-ID" sz="1200" b="1" dirty="0">
                  <a:solidFill>
                    <a:schemeClr val="bg1"/>
                  </a:solidFill>
                  <a:latin typeface="Berlin Sans FB Demi" panose="020E0802020502020306" pitchFamily="34" charset="0"/>
                  <a:ea typeface="Open Sans Bold"/>
                  <a:cs typeface="Open Sans Bold"/>
                  <a:sym typeface="Open Sans Bold"/>
                </a:rPr>
                <a:t>. MUSTIKA MANDIRI</a:t>
              </a:r>
            </a:p>
          </p:txBody>
        </p:sp>
        <p:pic>
          <p:nvPicPr>
            <p:cNvPr id="19" name="Picture 18">
              <a:extLst>
                <a:ext uri="{FF2B5EF4-FFF2-40B4-BE49-F238E27FC236}">
                  <a16:creationId xmlns:a16="http://schemas.microsoft.com/office/drawing/2014/main" id="{896BB93E-6D3A-440F-883D-6553E3A4345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594017" y="5050510"/>
              <a:ext cx="1106219" cy="970671"/>
            </a:xfrm>
            <a:prstGeom prst="ellipse">
              <a:avLst/>
            </a:prstGeom>
          </p:spPr>
        </p:pic>
        <p:sp>
          <p:nvSpPr>
            <p:cNvPr id="21" name="TextBox 19">
              <a:extLst>
                <a:ext uri="{FF2B5EF4-FFF2-40B4-BE49-F238E27FC236}">
                  <a16:creationId xmlns:a16="http://schemas.microsoft.com/office/drawing/2014/main" id="{DF652476-7B6D-4645-B447-5CA08900E468}"/>
                </a:ext>
              </a:extLst>
            </p:cNvPr>
            <p:cNvSpPr txBox="1"/>
            <p:nvPr/>
          </p:nvSpPr>
          <p:spPr>
            <a:xfrm>
              <a:off x="2869055" y="6625648"/>
              <a:ext cx="2482134" cy="187552"/>
            </a:xfrm>
            <a:prstGeom prst="rect">
              <a:avLst/>
            </a:prstGeom>
          </p:spPr>
          <p:txBody>
            <a:bodyPr wrap="square" lIns="0" tIns="0" rIns="0" bIns="0" rtlCol="0" anchor="t">
              <a:spAutoFit/>
            </a:bodyPr>
            <a:lstStyle/>
            <a:p>
              <a:pPr algn="just">
                <a:lnSpc>
                  <a:spcPts val="1582"/>
                </a:lnSpc>
              </a:pPr>
              <a:r>
                <a:rPr lang="id-ID" sz="1200" b="1" dirty="0">
                  <a:solidFill>
                    <a:schemeClr val="bg1">
                      <a:lumMod val="95000"/>
                    </a:schemeClr>
                  </a:solidFill>
                  <a:latin typeface="Berlin Sans FB Demi" panose="020E0802020502020306" pitchFamily="34" charset="0"/>
                  <a:ea typeface="Open Sans Bold"/>
                  <a:cs typeface="Aharoni" panose="02010803020104030203" pitchFamily="2" charset="-79"/>
                  <a:sym typeface="Open Sans Bold"/>
                </a:rPr>
                <a:t>PT. </a:t>
              </a:r>
              <a:r>
                <a:rPr lang="en-US" sz="1200" b="1" dirty="0">
                  <a:solidFill>
                    <a:schemeClr val="bg1">
                      <a:lumMod val="95000"/>
                    </a:schemeClr>
                  </a:solidFill>
                  <a:latin typeface="Berlin Sans FB Demi" panose="020E0802020502020306" pitchFamily="34" charset="0"/>
                  <a:ea typeface="Open Sans Bold"/>
                  <a:cs typeface="Aharoni" panose="02010803020104030203" pitchFamily="2" charset="-79"/>
                  <a:sym typeface="Open Sans Bold"/>
                </a:rPr>
                <a:t>T</a:t>
              </a:r>
              <a:r>
                <a:rPr lang="id-ID" sz="1200" b="1" dirty="0">
                  <a:solidFill>
                    <a:schemeClr val="bg1">
                      <a:lumMod val="95000"/>
                    </a:schemeClr>
                  </a:solidFill>
                  <a:latin typeface="Berlin Sans FB Demi" panose="020E0802020502020306" pitchFamily="34" charset="0"/>
                  <a:ea typeface="Open Sans Bold"/>
                  <a:cs typeface="Aharoni" panose="02010803020104030203" pitchFamily="2" charset="-79"/>
                  <a:sym typeface="Open Sans Bold"/>
                </a:rPr>
                <a:t>RI KUNCONA MULYO</a:t>
              </a:r>
              <a:endParaRPr lang="en-US" sz="1200" b="1" dirty="0">
                <a:solidFill>
                  <a:schemeClr val="bg1">
                    <a:lumMod val="95000"/>
                  </a:schemeClr>
                </a:solidFill>
                <a:latin typeface="Berlin Sans FB Demi" panose="020E0802020502020306" pitchFamily="34" charset="0"/>
                <a:ea typeface="Open Sans Bold"/>
                <a:cs typeface="Aharoni" panose="02010803020104030203" pitchFamily="2" charset="-79"/>
                <a:sym typeface="Open Sans Bold"/>
              </a:endParaRPr>
            </a:p>
          </p:txBody>
        </p:sp>
      </p:grpSp>
      <p:sp>
        <p:nvSpPr>
          <p:cNvPr id="2" name="Title 1">
            <a:extLst>
              <a:ext uri="{FF2B5EF4-FFF2-40B4-BE49-F238E27FC236}">
                <a16:creationId xmlns:a16="http://schemas.microsoft.com/office/drawing/2014/main" id="{877D5B83-75D3-4668-BE72-AAB066862554}"/>
              </a:ext>
            </a:extLst>
          </p:cNvPr>
          <p:cNvSpPr>
            <a:spLocks noGrp="1"/>
          </p:cNvSpPr>
          <p:nvPr>
            <p:ph type="title"/>
          </p:nvPr>
        </p:nvSpPr>
        <p:spPr>
          <a:xfrm>
            <a:off x="0" y="968693"/>
            <a:ext cx="6858000" cy="1335505"/>
          </a:xfrm>
          <a:solidFill>
            <a:schemeClr val="bg1">
              <a:lumMod val="75000"/>
            </a:schemeClr>
          </a:solidFill>
        </p:spPr>
        <p:txBody>
          <a:bodyPr>
            <a:normAutofit/>
          </a:bodyPr>
          <a:lstStyle/>
          <a:p>
            <a:pPr algn="ctr"/>
            <a:r>
              <a:rPr lang="id-ID" sz="1800" b="1" dirty="0">
                <a:latin typeface="Bookman Old Style" panose="02050604050505020204" pitchFamily="18" charset="0"/>
              </a:rPr>
              <a:t>MITRA KAMI</a:t>
            </a:r>
          </a:p>
        </p:txBody>
      </p:sp>
      <p:pic>
        <p:nvPicPr>
          <p:cNvPr id="23" name="Picture 22">
            <a:extLst>
              <a:ext uri="{FF2B5EF4-FFF2-40B4-BE49-F238E27FC236}">
                <a16:creationId xmlns:a16="http://schemas.microsoft.com/office/drawing/2014/main" id="{DD41B89C-A1F2-4981-9A69-66BEB7B1397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732939" y="8296042"/>
            <a:ext cx="1367493" cy="1359304"/>
          </a:xfrm>
          <a:prstGeom prst="rect">
            <a:avLst/>
          </a:prstGeom>
        </p:spPr>
      </p:pic>
    </p:spTree>
    <p:extLst>
      <p:ext uri="{BB962C8B-B14F-4D97-AF65-F5344CB8AC3E}">
        <p14:creationId xmlns:p14="http://schemas.microsoft.com/office/powerpoint/2010/main" val="289520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7E8E9"/>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0A659BE-DA26-C85D-8837-1005B2DC54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4676" y="2525965"/>
            <a:ext cx="3188597" cy="3169504"/>
          </a:xfrm>
          <a:prstGeom prst="rect">
            <a:avLst/>
          </a:prstGeom>
        </p:spPr>
      </p:pic>
      <p:sp>
        <p:nvSpPr>
          <p:cNvPr id="2" name="Rectangle 1">
            <a:extLst>
              <a:ext uri="{FF2B5EF4-FFF2-40B4-BE49-F238E27FC236}">
                <a16:creationId xmlns:a16="http://schemas.microsoft.com/office/drawing/2014/main" id="{243441C8-F7B7-D7A7-061E-416BB37990AA}"/>
              </a:ext>
            </a:extLst>
          </p:cNvPr>
          <p:cNvSpPr/>
          <p:nvPr/>
        </p:nvSpPr>
        <p:spPr>
          <a:xfrm>
            <a:off x="1812986" y="5235785"/>
            <a:ext cx="3231975" cy="369332"/>
          </a:xfrm>
          <a:prstGeom prst="rect">
            <a:avLst/>
          </a:prstGeom>
          <a:noFill/>
          <a:scene3d>
            <a:camera prst="orthographicFront"/>
            <a:lightRig rig="threePt" dir="t"/>
          </a:scene3d>
          <a:sp3d>
            <a:bevelT w="6350"/>
          </a:sp3d>
        </p:spPr>
        <p:txBody>
          <a:bodyPr wrap="none" lIns="91440" tIns="45720" rIns="91440" bIns="45720">
            <a:spAutoFit/>
            <a:sp3d extrusionH="12700">
              <a:bevelT w="50800"/>
              <a:bevelB w="114300"/>
            </a:sp3d>
          </a:bodyPr>
          <a:lstStyle/>
          <a:p>
            <a:pPr algn="ctr"/>
            <a:r>
              <a:rPr lang="id-ID" b="1" dirty="0">
                <a:ln w="0"/>
                <a:effectLst>
                  <a:outerShdw blurRad="50800" dist="38100" dir="10800000" algn="r" rotWithShape="0">
                    <a:prstClr val="black">
                      <a:alpha val="40000"/>
                    </a:prstClr>
                  </a:outerShdw>
                </a:effectLst>
                <a:latin typeface="Adobe Song Std L" panose="02020300000000000000" pitchFamily="18" charset="-128"/>
                <a:ea typeface="Adobe Song Std L" panose="02020300000000000000" pitchFamily="18" charset="-128"/>
              </a:rPr>
              <a:t>CV. RR STEEL AUTHORITY</a:t>
            </a:r>
            <a:endParaRPr lang="en-US" b="1" cap="none" spc="0" dirty="0">
              <a:ln w="0"/>
              <a:solidFill>
                <a:schemeClr val="tx1"/>
              </a:solidFill>
              <a:effectLst>
                <a:outerShdw blurRad="50800" dist="38100" dir="10800000" algn="r" rotWithShape="0">
                  <a:prstClr val="black">
                    <a:alpha val="40000"/>
                  </a:prstClr>
                </a:outerShdw>
              </a:effectLst>
              <a:latin typeface="Adobe Song Std L" panose="02020300000000000000" pitchFamily="18" charset="-128"/>
              <a:ea typeface="Adobe Song Std L" panose="02020300000000000000" pitchFamily="18" charset="-128"/>
            </a:endParaRPr>
          </a:p>
        </p:txBody>
      </p:sp>
      <p:sp>
        <p:nvSpPr>
          <p:cNvPr id="3" name="TextBox 2">
            <a:extLst>
              <a:ext uri="{FF2B5EF4-FFF2-40B4-BE49-F238E27FC236}">
                <a16:creationId xmlns:a16="http://schemas.microsoft.com/office/drawing/2014/main" id="{8D9E43EC-A960-45D5-830A-E60374B5D206}"/>
              </a:ext>
            </a:extLst>
          </p:cNvPr>
          <p:cNvSpPr txBox="1"/>
          <p:nvPr/>
        </p:nvSpPr>
        <p:spPr>
          <a:xfrm>
            <a:off x="557946" y="8277723"/>
            <a:ext cx="1037629" cy="615553"/>
          </a:xfrm>
          <a:prstGeom prst="rect">
            <a:avLst/>
          </a:prstGeom>
          <a:noFill/>
        </p:spPr>
        <p:txBody>
          <a:bodyPr wrap="square" rtlCol="0">
            <a:spAutoFit/>
          </a:bodyPr>
          <a:lstStyle/>
          <a:p>
            <a:pPr algn="ctr"/>
            <a:r>
              <a:rPr lang="id-ID" sz="1600" dirty="0">
                <a:latin typeface="Berlin Sans FB Demi" panose="020E0802020502020306" pitchFamily="34" charset="0"/>
              </a:rPr>
              <a:t>Contact</a:t>
            </a:r>
            <a:r>
              <a:rPr lang="id-ID" sz="1600" dirty="0"/>
              <a:t> </a:t>
            </a:r>
          </a:p>
          <a:p>
            <a:endParaRPr lang="id-ID" dirty="0"/>
          </a:p>
        </p:txBody>
      </p:sp>
      <p:pic>
        <p:nvPicPr>
          <p:cNvPr id="5" name="Picture 4">
            <a:extLst>
              <a:ext uri="{FF2B5EF4-FFF2-40B4-BE49-F238E27FC236}">
                <a16:creationId xmlns:a16="http://schemas.microsoft.com/office/drawing/2014/main" id="{C4105D02-2F82-4389-A4CD-4DEBA76AD2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3585" y="8625485"/>
            <a:ext cx="329401" cy="329401"/>
          </a:xfrm>
          <a:prstGeom prst="rect">
            <a:avLst/>
          </a:prstGeom>
        </p:spPr>
      </p:pic>
      <p:sp>
        <p:nvSpPr>
          <p:cNvPr id="8" name="TextBox 7">
            <a:extLst>
              <a:ext uri="{FF2B5EF4-FFF2-40B4-BE49-F238E27FC236}">
                <a16:creationId xmlns:a16="http://schemas.microsoft.com/office/drawing/2014/main" id="{980901A7-AF42-4006-97D0-F430E1A47E43}"/>
              </a:ext>
            </a:extLst>
          </p:cNvPr>
          <p:cNvSpPr txBox="1"/>
          <p:nvPr/>
        </p:nvSpPr>
        <p:spPr>
          <a:xfrm>
            <a:off x="1026823" y="8625485"/>
            <a:ext cx="3395275" cy="584775"/>
          </a:xfrm>
          <a:prstGeom prst="rect">
            <a:avLst/>
          </a:prstGeom>
          <a:noFill/>
        </p:spPr>
        <p:txBody>
          <a:bodyPr wrap="square" rtlCol="0">
            <a:spAutoFit/>
          </a:bodyPr>
          <a:lstStyle/>
          <a:p>
            <a:r>
              <a:rPr lang="id-ID" sz="1400" dirty="0">
                <a:latin typeface="Berlin Sans FB Demi" panose="020E0802020502020306" pitchFamily="34" charset="0"/>
              </a:rPr>
              <a:t>085846859504 / 081221406365</a:t>
            </a:r>
            <a:endParaRPr lang="id-ID" sz="1400" dirty="0"/>
          </a:p>
          <a:p>
            <a:endParaRPr lang="id-ID" dirty="0"/>
          </a:p>
        </p:txBody>
      </p:sp>
      <p:sp>
        <p:nvSpPr>
          <p:cNvPr id="9" name="TextBox 8">
            <a:extLst>
              <a:ext uri="{FF2B5EF4-FFF2-40B4-BE49-F238E27FC236}">
                <a16:creationId xmlns:a16="http://schemas.microsoft.com/office/drawing/2014/main" id="{DA396E91-92D7-4B21-8DF4-016A331502F1}"/>
              </a:ext>
            </a:extLst>
          </p:cNvPr>
          <p:cNvSpPr txBox="1"/>
          <p:nvPr/>
        </p:nvSpPr>
        <p:spPr>
          <a:xfrm>
            <a:off x="1026823" y="9090967"/>
            <a:ext cx="4187256" cy="584775"/>
          </a:xfrm>
          <a:prstGeom prst="rect">
            <a:avLst/>
          </a:prstGeom>
          <a:noFill/>
        </p:spPr>
        <p:txBody>
          <a:bodyPr wrap="square" rtlCol="0">
            <a:spAutoFit/>
          </a:bodyPr>
          <a:lstStyle/>
          <a:p>
            <a:r>
              <a:rPr lang="id-ID" sz="1400" dirty="0">
                <a:latin typeface="Berlin Sans FB Demi" panose="020E0802020502020306" pitchFamily="34" charset="0"/>
              </a:rPr>
              <a:t>cvrrsteelauthority@gmail.com</a:t>
            </a:r>
            <a:endParaRPr lang="id-ID" sz="1400" dirty="0"/>
          </a:p>
          <a:p>
            <a:endParaRPr lang="id-ID" dirty="0"/>
          </a:p>
        </p:txBody>
      </p:sp>
      <p:pic>
        <p:nvPicPr>
          <p:cNvPr id="10" name="Picture 9">
            <a:extLst>
              <a:ext uri="{FF2B5EF4-FFF2-40B4-BE49-F238E27FC236}">
                <a16:creationId xmlns:a16="http://schemas.microsoft.com/office/drawing/2014/main" id="{77066DD1-1E49-44E7-A2AF-73222CFA8D2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5744" y="9083188"/>
            <a:ext cx="421017" cy="315700"/>
          </a:xfrm>
          <a:prstGeom prst="rect">
            <a:avLst/>
          </a:prstGeom>
        </p:spPr>
      </p:pic>
    </p:spTree>
    <p:extLst>
      <p:ext uri="{BB962C8B-B14F-4D97-AF65-F5344CB8AC3E}">
        <p14:creationId xmlns:p14="http://schemas.microsoft.com/office/powerpoint/2010/main" val="404880189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3442</TotalTime>
  <Words>922</Words>
  <Application>Microsoft Office PowerPoint</Application>
  <PresentationFormat>A4 Paper (210x297 mm)</PresentationFormat>
  <Paragraphs>83</Paragraphs>
  <Slides>9</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Adobe Arabic</vt:lpstr>
      <vt:lpstr>Adobe Song Std L</vt:lpstr>
      <vt:lpstr>Arial</vt:lpstr>
      <vt:lpstr>Berlin Sans FB Demi</vt:lpstr>
      <vt:lpstr>Bookman Old Style</vt:lpstr>
      <vt:lpstr>Calibri</vt:lpstr>
      <vt:lpstr>Calibri Light</vt:lpstr>
      <vt:lpstr>Lato Heavy</vt:lpstr>
      <vt:lpstr>League Spartan</vt:lpstr>
      <vt:lpstr>Minion Pro Med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MITRA KAMI</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Rayno Rach</cp:lastModifiedBy>
  <cp:revision>48</cp:revision>
  <cp:lastPrinted>2023-03-28T05:19:37Z</cp:lastPrinted>
  <dcterms:created xsi:type="dcterms:W3CDTF">2019-12-05T00:51:52Z</dcterms:created>
  <dcterms:modified xsi:type="dcterms:W3CDTF">2024-08-16T17:16:31Z</dcterms:modified>
</cp:coreProperties>
</file>

<file path=docProps/thumbnail.jpeg>
</file>